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561" r:id="rId2"/>
    <p:sldId id="562" r:id="rId3"/>
    <p:sldId id="261" r:id="rId4"/>
    <p:sldId id="262" r:id="rId5"/>
    <p:sldId id="434" r:id="rId6"/>
    <p:sldId id="435" r:id="rId7"/>
    <p:sldId id="436" r:id="rId8"/>
    <p:sldId id="437" r:id="rId9"/>
    <p:sldId id="459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73" r:id="rId18"/>
    <p:sldId id="555" r:id="rId19"/>
    <p:sldId id="474" r:id="rId20"/>
    <p:sldId id="475" r:id="rId21"/>
    <p:sldId id="476" r:id="rId22"/>
    <p:sldId id="521" r:id="rId23"/>
    <p:sldId id="523" r:id="rId24"/>
    <p:sldId id="524" r:id="rId25"/>
    <p:sldId id="525" r:id="rId26"/>
    <p:sldId id="520" r:id="rId27"/>
    <p:sldId id="528" r:id="rId28"/>
    <p:sldId id="526" r:id="rId29"/>
    <p:sldId id="563" r:id="rId30"/>
    <p:sldId id="529" r:id="rId31"/>
    <p:sldId id="527" r:id="rId32"/>
    <p:sldId id="530" r:id="rId33"/>
    <p:sldId id="489" r:id="rId34"/>
    <p:sldId id="537" r:id="rId35"/>
    <p:sldId id="541" r:id="rId36"/>
    <p:sldId id="532" r:id="rId37"/>
    <p:sldId id="538" r:id="rId38"/>
    <p:sldId id="536" r:id="rId39"/>
    <p:sldId id="540" r:id="rId40"/>
    <p:sldId id="542" r:id="rId41"/>
    <p:sldId id="543" r:id="rId42"/>
    <p:sldId id="544" r:id="rId43"/>
    <p:sldId id="533" r:id="rId44"/>
    <p:sldId id="545" r:id="rId45"/>
    <p:sldId id="546" r:id="rId46"/>
    <p:sldId id="535" r:id="rId47"/>
    <p:sldId id="547" r:id="rId4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4BD97"/>
    <a:srgbClr val="DBD185"/>
    <a:srgbClr val="CCC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Orta Stil 1 - Vurgu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Orta Stil 1 - Vurg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Açık Stil 3 - Vurgu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34" autoAdjust="0"/>
  </p:normalViewPr>
  <p:slideViewPr>
    <p:cSldViewPr>
      <p:cViewPr varScale="1">
        <p:scale>
          <a:sx n="73" d="100"/>
          <a:sy n="73" d="100"/>
        </p:scale>
        <p:origin x="16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6C007-9E58-4D55-B900-421821F1FA7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F112B-FED6-4915-A0F9-D07E31D399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772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l-valued_func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raph_of_a_function" TargetMode="External"/><Relationship Id="rId5" Type="http://schemas.openxmlformats.org/officeDocument/2006/relationships/hyperlink" Target="https://en.wikipedia.org/wiki/Line_segment" TargetMode="External"/><Relationship Id="rId4" Type="http://schemas.openxmlformats.org/officeDocument/2006/relationships/hyperlink" Target="https://en.wikipedia.org/wiki/Interval_(mathematics)#Multi-dimensional_interval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0509D-24AD-4DE1-A792-D64411AA3A7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6646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Conjugate-gradient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</a:t>
            </a:r>
            <a:r>
              <a:rPr lang="en-US" sz="1200" smtClean="0"/>
              <a:t>algorithm for the numerical solution of particular systems of linear equations, namely those whose matrix is positive-definite.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numerical optimization, the Broyden–Fletcher–Goldfarb–Shanno (BFGS) algorithm is an iterative method for solving unconstrained nonlinear optimization problems.</a:t>
            </a:r>
            <a:endParaRPr lang="tr-TR" sz="120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808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dirty="0" err="1" smtClean="0"/>
              <a:t>Association</a:t>
            </a:r>
            <a:r>
              <a:rPr lang="tr-TR" dirty="0" smtClean="0"/>
              <a:t> Rules</a:t>
            </a:r>
          </a:p>
          <a:p>
            <a:pPr eaLnBrk="1" hangingPunct="1"/>
            <a:r>
              <a:rPr lang="tr-TR" dirty="0" smtClean="0"/>
              <a:t>Market </a:t>
            </a:r>
            <a:r>
              <a:rPr lang="tr-TR" dirty="0" err="1" smtClean="0"/>
              <a:t>analysis</a:t>
            </a:r>
            <a:endParaRPr lang="tr-TR" dirty="0" smtClean="0"/>
          </a:p>
          <a:p>
            <a:pPr lvl="1" eaLnBrk="1" hangingPunct="1"/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products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sold</a:t>
            </a:r>
            <a:r>
              <a:rPr lang="tr-TR" dirty="0" smtClean="0"/>
              <a:t> </a:t>
            </a:r>
            <a:r>
              <a:rPr lang="tr-TR" dirty="0" err="1" smtClean="0"/>
              <a:t>together</a:t>
            </a:r>
            <a:r>
              <a:rPr lang="tr-TR" dirty="0" smtClean="0"/>
              <a:t>?</a:t>
            </a:r>
          </a:p>
          <a:p>
            <a:pPr eaLnBrk="1" hangingPunct="1"/>
            <a:r>
              <a:rPr lang="tr-TR" dirty="0" err="1" smtClean="0"/>
              <a:t>Shelf</a:t>
            </a:r>
            <a:r>
              <a:rPr lang="tr-TR" dirty="0" smtClean="0"/>
              <a:t> </a:t>
            </a:r>
            <a:r>
              <a:rPr lang="tr-TR" dirty="0" err="1" smtClean="0"/>
              <a:t>arrangement</a:t>
            </a:r>
            <a:r>
              <a:rPr lang="tr-TR" dirty="0" smtClean="0"/>
              <a:t> </a:t>
            </a:r>
          </a:p>
          <a:p>
            <a:pPr lvl="1"/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products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replaced</a:t>
            </a:r>
            <a:r>
              <a:rPr lang="tr-TR" dirty="0" smtClean="0"/>
              <a:t> </a:t>
            </a:r>
            <a:r>
              <a:rPr lang="tr-TR" dirty="0" err="1" smtClean="0"/>
              <a:t>together</a:t>
            </a:r>
            <a:r>
              <a:rPr lang="tr-TR" dirty="0" smtClean="0"/>
              <a:t>?</a:t>
            </a:r>
          </a:p>
          <a:p>
            <a:pPr eaLnBrk="1" hangingPunct="1"/>
            <a:r>
              <a:rPr lang="tr-TR" dirty="0" err="1" smtClean="0"/>
              <a:t>Promotions</a:t>
            </a:r>
            <a:endParaRPr lang="tr-TR" dirty="0" smtClean="0"/>
          </a:p>
          <a:p>
            <a:pPr lvl="1"/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products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given</a:t>
            </a:r>
            <a:r>
              <a:rPr lang="tr-TR" dirty="0" smtClean="0"/>
              <a:t> </a:t>
            </a:r>
            <a:r>
              <a:rPr lang="tr-TR" dirty="0" err="1" smtClean="0"/>
              <a:t>along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?</a:t>
            </a:r>
          </a:p>
          <a:p>
            <a:pPr>
              <a:spcAft>
                <a:spcPts val="600"/>
              </a:spcAft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34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belongs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250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belongs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tr-T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250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twice-differentiable function of a single variable, if its second derivative is always nonnegative on its entire domain, then the function is convex.</a:t>
            </a:r>
            <a:endParaRPr lang="tr-TR" dirty="0" smtClean="0"/>
          </a:p>
          <a:p>
            <a:r>
              <a:rPr lang="en-US" dirty="0" smtClean="0"/>
              <a:t>a </a:t>
            </a:r>
            <a:r>
              <a:rPr lang="en-US" dirty="0" smtClean="0">
                <a:hlinkClick r:id="rId3" tooltip="Real-valued function"/>
              </a:rPr>
              <a:t>real-valued function</a:t>
            </a:r>
            <a:r>
              <a:rPr lang="en-US" dirty="0" smtClean="0"/>
              <a:t> defined on an </a:t>
            </a:r>
            <a:r>
              <a:rPr lang="en-US" i="1" dirty="0" smtClean="0">
                <a:hlinkClick r:id="rId4" tooltip="Interval (mathematics)"/>
              </a:rPr>
              <a:t>n</a:t>
            </a:r>
            <a:r>
              <a:rPr lang="en-US" dirty="0" smtClean="0">
                <a:hlinkClick r:id="rId4" tooltip="Interval (mathematics)"/>
              </a:rPr>
              <a:t>-dimensional interval</a:t>
            </a:r>
            <a:r>
              <a:rPr lang="en-US" dirty="0" smtClean="0"/>
              <a:t> is called </a:t>
            </a:r>
            <a:r>
              <a:rPr lang="en-US" b="1" dirty="0" smtClean="0"/>
              <a:t>convex</a:t>
            </a:r>
            <a:r>
              <a:rPr lang="en-US" dirty="0" smtClean="0"/>
              <a:t> if the </a:t>
            </a:r>
            <a:r>
              <a:rPr lang="en-US" dirty="0" smtClean="0">
                <a:hlinkClick r:id="rId5" tooltip="Line segment"/>
              </a:rPr>
              <a:t>line segment</a:t>
            </a:r>
            <a:r>
              <a:rPr lang="en-US" dirty="0" smtClean="0"/>
              <a:t> between any two points on the </a:t>
            </a:r>
            <a:r>
              <a:rPr lang="en-US" dirty="0" smtClean="0">
                <a:hlinkClick r:id="rId6" tooltip="Graph of a function"/>
              </a:rPr>
              <a:t>graph of the function</a:t>
            </a:r>
            <a:r>
              <a:rPr lang="en-US" dirty="0" smtClean="0"/>
              <a:t> lies above or on the graph.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861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38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1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55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4,6</a:t>
            </a:r>
          </a:p>
          <a:p>
            <a:r>
              <a:rPr lang="tr-TR" dirty="0" smtClean="0"/>
              <a:t>8,0</a:t>
            </a:r>
          </a:p>
          <a:p>
            <a:r>
              <a:rPr lang="tr-TR" dirty="0" smtClean="0"/>
              <a:t>m=</a:t>
            </a:r>
            <a:r>
              <a:rPr lang="tr-TR" baseline="0" dirty="0" smtClean="0"/>
              <a:t> 6/-4=-3/2</a:t>
            </a:r>
          </a:p>
          <a:p>
            <a:r>
              <a:rPr lang="tr-TR" baseline="0" dirty="0" smtClean="0"/>
              <a:t>y-6=-3/2(x-4)</a:t>
            </a:r>
          </a:p>
          <a:p>
            <a:r>
              <a:rPr lang="tr-TR" baseline="0" dirty="0" smtClean="0"/>
              <a:t>2y-12=-3x+12</a:t>
            </a:r>
          </a:p>
          <a:p>
            <a:r>
              <a:rPr lang="tr-TR" baseline="0" dirty="0" smtClean="0"/>
              <a:t>2y+3x-24=0</a:t>
            </a:r>
          </a:p>
          <a:p>
            <a:r>
              <a:rPr lang="tr-TR" baseline="0" dirty="0" smtClean="0"/>
              <a:t>y+1.5x-12=0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F112B-FED6-4915-A0F9-D07E31D399C3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26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/>
              <a:t>YILDIZ TEKNİK ÜNİVERSİTESİ </a:t>
            </a:r>
          </a:p>
          <a:p>
            <a:pPr>
              <a:defRPr/>
            </a:pPr>
            <a:r>
              <a:rPr lang="tr-TR"/>
              <a:t>BİLGİSAYAR MÜHENDİSLİĞİ BÖLÜMÜ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B340A-42EB-419D-81C2-7AFEA9E3B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87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tr-T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/>
              <a:t>YILDIZ TEKNİK ÜNİVERSİTESİ </a:t>
            </a:r>
          </a:p>
          <a:p>
            <a:pPr>
              <a:defRPr/>
            </a:pPr>
            <a:r>
              <a:rPr lang="tr-TR"/>
              <a:t>BİLGİSAYAR MÜHENDİSLİĞİ BÖLÜMÜ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68504-05B7-42B8-9614-113F5E117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19.12.2024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5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2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590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57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7.png"/><Relationship Id="rId4" Type="http://schemas.microsoft.com/office/2007/relationships/hdphoto" Target="../media/hdphoto24.wdp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73.png"/><Relationship Id="rId4" Type="http://schemas.microsoft.com/office/2007/relationships/hdphoto" Target="../media/hdphoto2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30.wdp"/><Relationship Id="rId7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32.wdp"/><Relationship Id="rId7" Type="http://schemas.microsoft.com/office/2007/relationships/hdphoto" Target="../media/hdphoto3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microsoft.com/office/2007/relationships/hdphoto" Target="../media/hdphoto35.wdp"/><Relationship Id="rId5" Type="http://schemas.microsoft.com/office/2007/relationships/hdphoto" Target="../media/hdphoto33.wdp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32.wdp"/><Relationship Id="rId7" Type="http://schemas.openxmlformats.org/officeDocument/2006/relationships/image" Target="../media/image9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microsoft.com/office/2007/relationships/hdphoto" Target="../media/hdphoto34.wdp"/><Relationship Id="rId4" Type="http://schemas.openxmlformats.org/officeDocument/2006/relationships/image" Target="../media/image94.png"/><Relationship Id="rId9" Type="http://schemas.microsoft.com/office/2007/relationships/hdphoto" Target="../media/hdphoto3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" y="-20955"/>
            <a:ext cx="9144000" cy="376428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00783" y="4650896"/>
            <a:ext cx="3043225" cy="1470025"/>
          </a:xfrm>
        </p:spPr>
        <p:txBody>
          <a:bodyPr>
            <a:normAutofit fontScale="90000"/>
          </a:bodyPr>
          <a:lstStyle/>
          <a:p>
            <a:pPr algn="r"/>
            <a:r>
              <a:rPr lang="tr-TR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BM</a:t>
            </a:r>
            <a:r>
              <a:rPr lang="en-US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B3015</a:t>
            </a:r>
            <a:r>
              <a:rPr lang="tr-TR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tr-T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r-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</a:t>
            </a:r>
            <a:r>
              <a:rPr lang="tr-TR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INTELLIGENCE</a:t>
            </a:r>
            <a:endParaRPr lang="tr-T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932040" y="5157192"/>
            <a:ext cx="4211960" cy="108012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REGRESSION and CLASSIFICATION</a:t>
            </a:r>
            <a:endParaRPr lang="tr-TR" sz="2800" dirty="0"/>
          </a:p>
        </p:txBody>
      </p:sp>
      <p:pic>
        <p:nvPicPr>
          <p:cNvPr id="1026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88189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Düz Bağlayıcı 7"/>
          <p:cNvCxnSpPr/>
          <p:nvPr/>
        </p:nvCxnSpPr>
        <p:spPr>
          <a:xfrm>
            <a:off x="4860032" y="4449804"/>
            <a:ext cx="0" cy="167111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 smtClean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800" dirty="0"/>
              <a:t>Simplest </a:t>
            </a:r>
            <a:r>
              <a:rPr lang="en-US" sz="2800" dirty="0" smtClean="0"/>
              <a:t>form</a:t>
            </a:r>
            <a:r>
              <a:rPr lang="tr-TR" sz="2800" dirty="0" smtClean="0"/>
              <a:t> is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en-US" sz="2800" dirty="0" smtClean="0"/>
              <a:t>learn </a:t>
            </a:r>
            <a:r>
              <a:rPr lang="en-US" sz="2800" dirty="0"/>
              <a:t>a function from </a:t>
            </a:r>
            <a:r>
              <a:rPr lang="en-US" sz="2800" dirty="0" smtClean="0"/>
              <a:t>examples</a:t>
            </a:r>
            <a:endParaRPr lang="en-US" sz="2800" i="1" dirty="0" smtClean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800" i="1" dirty="0" smtClean="0"/>
              <a:t>f</a:t>
            </a:r>
            <a:r>
              <a:rPr lang="en-US" sz="2800" dirty="0" smtClean="0"/>
              <a:t> </a:t>
            </a:r>
            <a:r>
              <a:rPr lang="en-US" sz="2800" dirty="0"/>
              <a:t>is the target </a:t>
            </a:r>
            <a:r>
              <a:rPr lang="en-US" sz="2800" dirty="0" smtClean="0"/>
              <a:t>function</a:t>
            </a:r>
            <a:endParaRPr lang="en-US" sz="28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800" dirty="0"/>
              <a:t>An example is a pair (x, f(x))</a:t>
            </a:r>
            <a:r>
              <a:rPr lang="tr-TR" sz="2800" dirty="0"/>
              <a:t>, </a:t>
            </a:r>
            <a:r>
              <a:rPr lang="tr-TR" sz="2800" dirty="0" err="1"/>
              <a:t>e.g</a:t>
            </a:r>
            <a:r>
              <a:rPr lang="tr-TR" sz="2800" dirty="0" smtClean="0"/>
              <a:t>.</a:t>
            </a:r>
            <a:endParaRPr lang="en-US" sz="28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800" dirty="0"/>
              <a:t>Problem: find a hypothesis h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2500" dirty="0"/>
              <a:t>such that h ≈ f</a:t>
            </a:r>
            <a:r>
              <a:rPr lang="tr-TR" sz="2500" dirty="0"/>
              <a:t>, </a:t>
            </a:r>
            <a:r>
              <a:rPr lang="en-US" sz="2500" dirty="0"/>
              <a:t>given a training set of </a:t>
            </a:r>
            <a:r>
              <a:rPr lang="en-US" sz="2500" dirty="0" smtClean="0"/>
              <a:t>examples</a:t>
            </a:r>
            <a:endParaRPr lang="en-US" sz="16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800" dirty="0" smtClean="0"/>
              <a:t>This </a:t>
            </a:r>
            <a:r>
              <a:rPr lang="en-US" sz="2800" dirty="0"/>
              <a:t>is a highly simplified model of real learning: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2400" dirty="0"/>
              <a:t>Ignores prior knowledge</a:t>
            </a:r>
            <a:endParaRPr lang="tr-TR" sz="2400" dirty="0"/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tr-TR" sz="2400" dirty="0" err="1" smtClean="0"/>
              <a:t>Assumes</a:t>
            </a:r>
            <a:r>
              <a:rPr lang="tr-TR" sz="2400" dirty="0" smtClean="0"/>
              <a:t> </a:t>
            </a:r>
            <a:r>
              <a:rPr lang="tr-TR" sz="2400" dirty="0"/>
              <a:t>a </a:t>
            </a:r>
            <a:r>
              <a:rPr lang="tr-TR" sz="2400" dirty="0" err="1"/>
              <a:t>deterministic</a:t>
            </a:r>
            <a:r>
              <a:rPr lang="tr-TR" sz="2400" dirty="0"/>
              <a:t>, </a:t>
            </a:r>
            <a:r>
              <a:rPr lang="tr-TR" sz="2400" dirty="0" err="1"/>
              <a:t>observable</a:t>
            </a:r>
            <a:r>
              <a:rPr lang="tr-TR" sz="2400" dirty="0"/>
              <a:t> </a:t>
            </a:r>
            <a:r>
              <a:rPr lang="tr-TR" sz="2400" dirty="0" err="1" smtClean="0"/>
              <a:t>environment</a:t>
            </a:r>
            <a:endParaRPr lang="tr-TR" sz="2400" dirty="0"/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tr-TR" sz="2400" dirty="0" err="1" smtClean="0"/>
              <a:t>Assumes</a:t>
            </a:r>
            <a:r>
              <a:rPr lang="tr-TR" sz="2400" dirty="0" smtClean="0"/>
              <a:t> </a:t>
            </a:r>
            <a:r>
              <a:rPr lang="tr-TR" sz="2400" dirty="0" err="1"/>
              <a:t>examples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dirty="0" err="1"/>
              <a:t>given</a:t>
            </a:r>
            <a:endParaRPr lang="tr-TR" sz="2400" dirty="0"/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en-US" sz="2400" dirty="0" smtClean="0"/>
              <a:t>Assumes </a:t>
            </a:r>
            <a:r>
              <a:rPr lang="en-US" sz="2400" dirty="0"/>
              <a:t>that the agent wants to learn </a:t>
            </a:r>
            <a:r>
              <a:rPr lang="en-US" sz="2400" dirty="0" smtClean="0"/>
              <a:t>f</a:t>
            </a:r>
            <a:r>
              <a:rPr lang="tr-TR" sz="2400" dirty="0" smtClean="0"/>
              <a:t>. W</a:t>
            </a:r>
            <a:r>
              <a:rPr lang="en-US" sz="2400" dirty="0" err="1" smtClean="0"/>
              <a:t>hy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32856"/>
            <a:ext cx="1962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6444208" y="5733255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Generalization!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52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 smtClean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/>
              <a:t>h</a:t>
            </a:r>
            <a:r>
              <a:rPr lang="en-US" sz="2000" dirty="0"/>
              <a:t> is consistent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if it agrees with </a:t>
            </a:r>
            <a:r>
              <a:rPr lang="en-US" sz="2000" i="1" dirty="0"/>
              <a:t>f</a:t>
            </a:r>
            <a:r>
              <a:rPr lang="en-US" sz="2000" dirty="0"/>
              <a:t> on all examples</a:t>
            </a:r>
          </a:p>
          <a:p>
            <a:pPr lvl="1"/>
            <a:r>
              <a:rPr lang="tr-TR" sz="2000" dirty="0"/>
              <a:t>e</a:t>
            </a:r>
            <a:r>
              <a:rPr lang="en-US" sz="2000" dirty="0"/>
              <a:t>.g., curve fitting:</a:t>
            </a:r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9220" name="Picture 4" descr="curve-fitting1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521899"/>
            <a:ext cx="3392016" cy="260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 smtClean="0"/>
              <a:t>h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r>
              <a:rPr lang="en-US" sz="2000" dirty="0" smtClean="0"/>
              <a:t>consistent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smtClean="0"/>
              <a:t>if </a:t>
            </a:r>
            <a:r>
              <a:rPr lang="en-US" sz="2000" dirty="0"/>
              <a:t>it agrees with </a:t>
            </a:r>
            <a:r>
              <a:rPr lang="en-US" sz="2000" i="1" dirty="0"/>
              <a:t>f</a:t>
            </a:r>
            <a:r>
              <a:rPr lang="en-US" sz="2000" dirty="0"/>
              <a:t> on all </a:t>
            </a:r>
            <a:r>
              <a:rPr lang="en-US" sz="2000" dirty="0" smtClean="0"/>
              <a:t>examples</a:t>
            </a:r>
            <a:endParaRPr lang="en-US" sz="2000" dirty="0"/>
          </a:p>
          <a:p>
            <a:pPr lvl="1"/>
            <a:r>
              <a:rPr lang="tr-TR" sz="2000" dirty="0" smtClean="0"/>
              <a:t>e</a:t>
            </a:r>
            <a:r>
              <a:rPr lang="en-US" sz="2000" dirty="0" smtClean="0"/>
              <a:t>.g</a:t>
            </a:r>
            <a:r>
              <a:rPr lang="en-US" sz="2000" dirty="0"/>
              <a:t>., curve fitting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38918" name="Picture 6" descr="curve-fitting2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97225"/>
            <a:ext cx="381000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8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/>
              <a:t>h</a:t>
            </a:r>
            <a:r>
              <a:rPr lang="en-US" sz="2000" dirty="0"/>
              <a:t> is consistent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if it agrees with </a:t>
            </a:r>
            <a:r>
              <a:rPr lang="en-US" sz="2000" i="1" dirty="0"/>
              <a:t>f</a:t>
            </a:r>
            <a:r>
              <a:rPr lang="en-US" sz="2000" dirty="0"/>
              <a:t> on all examples</a:t>
            </a:r>
          </a:p>
          <a:p>
            <a:pPr lvl="1"/>
            <a:r>
              <a:rPr lang="tr-TR" sz="2000" dirty="0"/>
              <a:t>e</a:t>
            </a:r>
            <a:r>
              <a:rPr lang="en-US" sz="2000" dirty="0"/>
              <a:t>.g., curve fitting:</a:t>
            </a:r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39942" name="Picture 6" descr="curve-fitting3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381000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/>
              <a:t>h</a:t>
            </a:r>
            <a:r>
              <a:rPr lang="en-US" sz="2000" dirty="0"/>
              <a:t> is consistent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if it agrees with </a:t>
            </a:r>
            <a:r>
              <a:rPr lang="en-US" sz="2000" i="1" dirty="0"/>
              <a:t>f</a:t>
            </a:r>
            <a:r>
              <a:rPr lang="en-US" sz="2000" dirty="0"/>
              <a:t> on all examples</a:t>
            </a:r>
          </a:p>
          <a:p>
            <a:pPr lvl="1"/>
            <a:r>
              <a:rPr lang="tr-TR" sz="2000" dirty="0"/>
              <a:t>e</a:t>
            </a:r>
            <a:r>
              <a:rPr lang="en-US" sz="2000" dirty="0"/>
              <a:t>.g., curve fitting:</a:t>
            </a:r>
          </a:p>
          <a:p>
            <a:pPr>
              <a:buFontTx/>
              <a:buNone/>
            </a:pPr>
            <a:endParaRPr lang="en-US" sz="2400" dirty="0"/>
          </a:p>
        </p:txBody>
      </p:sp>
      <p:pic>
        <p:nvPicPr>
          <p:cNvPr id="40966" name="Picture 6" descr="curve-fitting4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71825"/>
            <a:ext cx="3429000" cy="29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urve-fitting5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140968"/>
            <a:ext cx="3429000" cy="295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908920"/>
          </a:xfrm>
        </p:spPr>
        <p:txBody>
          <a:bodyPr/>
          <a:lstStyle/>
          <a:p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/>
              <a:t>h</a:t>
            </a:r>
            <a:r>
              <a:rPr lang="en-US" sz="2000" dirty="0"/>
              <a:t> is consistent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if it agrees with </a:t>
            </a:r>
            <a:r>
              <a:rPr lang="en-US" sz="2000" i="1" dirty="0"/>
              <a:t>f</a:t>
            </a:r>
            <a:r>
              <a:rPr lang="en-US" sz="2000" dirty="0"/>
              <a:t> on all examples</a:t>
            </a:r>
          </a:p>
          <a:p>
            <a:pPr lvl="1"/>
            <a:r>
              <a:rPr lang="tr-TR" sz="2000" dirty="0"/>
              <a:t>e</a:t>
            </a:r>
            <a:r>
              <a:rPr lang="en-US" sz="2000" dirty="0"/>
              <a:t>.g., curve fitting: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2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Construct/adjust </a:t>
            </a:r>
            <a:r>
              <a:rPr lang="en-US" sz="2400" i="1" dirty="0"/>
              <a:t>h </a:t>
            </a:r>
            <a:r>
              <a:rPr lang="en-US" sz="2400" dirty="0"/>
              <a:t>to agree with </a:t>
            </a:r>
            <a:r>
              <a:rPr lang="en-US" sz="2400" i="1" dirty="0"/>
              <a:t>f</a:t>
            </a:r>
            <a:r>
              <a:rPr lang="en-US" sz="2400" dirty="0"/>
              <a:t> on training set</a:t>
            </a:r>
          </a:p>
          <a:p>
            <a:pPr lvl="1"/>
            <a:r>
              <a:rPr lang="en-US" sz="2000" i="1" dirty="0"/>
              <a:t>h</a:t>
            </a:r>
            <a:r>
              <a:rPr lang="en-US" sz="2000" dirty="0"/>
              <a:t> is consistent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if it agrees with </a:t>
            </a:r>
            <a:r>
              <a:rPr lang="en-US" sz="2000" i="1" dirty="0"/>
              <a:t>f</a:t>
            </a:r>
            <a:r>
              <a:rPr lang="en-US" sz="2000" dirty="0"/>
              <a:t> on all examples</a:t>
            </a:r>
          </a:p>
          <a:p>
            <a:pPr lvl="1"/>
            <a:r>
              <a:rPr lang="tr-TR" sz="2000" dirty="0"/>
              <a:t>e</a:t>
            </a:r>
            <a:r>
              <a:rPr lang="en-US" sz="2000" dirty="0"/>
              <a:t>.g., curve fitting: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b="1" dirty="0"/>
              <a:t>Ockham’s razor: </a:t>
            </a:r>
            <a:endParaRPr lang="tr-TR" sz="2400" b="1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prefer </a:t>
            </a:r>
            <a:r>
              <a:rPr lang="en-US" sz="2000" dirty="0"/>
              <a:t>the simplest hypothesis consistent </a:t>
            </a:r>
            <a:r>
              <a:rPr lang="en-US" sz="2000"/>
              <a:t>with </a:t>
            </a:r>
            <a:r>
              <a:rPr lang="en-US" sz="2000" smtClean="0"/>
              <a:t>data</a:t>
            </a:r>
          </a:p>
          <a:p>
            <a:pPr>
              <a:lnSpc>
                <a:spcPct val="90000"/>
              </a:lnSpc>
            </a:pPr>
            <a:r>
              <a:rPr lang="en-US" sz="2400"/>
              <a:t>Consistency requires use of proper hypothesis </a:t>
            </a:r>
            <a:r>
              <a:rPr lang="en-US" sz="2400" smtClean="0"/>
              <a:t>space</a:t>
            </a:r>
          </a:p>
          <a:p>
            <a:pPr lvl="1">
              <a:spcBef>
                <a:spcPts val="600"/>
              </a:spcBef>
            </a:pPr>
            <a:r>
              <a:rPr lang="en-US" sz="2000" smtClean="0"/>
              <a:t>A hypothesis </a:t>
            </a:r>
            <a:r>
              <a:rPr lang="en-US" sz="2000"/>
              <a:t>space consisting of polynomials of finite degree cannot represent sinusoidal </a:t>
            </a:r>
            <a:r>
              <a:rPr lang="en-US" sz="2000" smtClean="0"/>
              <a:t>functions.</a:t>
            </a: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pic>
        <p:nvPicPr>
          <p:cNvPr id="41991" name="Picture 7" descr="curve-fitting5c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 bwMode="auto">
          <a:xfrm>
            <a:off x="3167684" y="2780928"/>
            <a:ext cx="2710803" cy="211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</a:t>
            </a:r>
            <a:r>
              <a:rPr lang="tr-TR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1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" y="1556793"/>
            <a:ext cx="3811699" cy="251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err="1" smtClean="0"/>
              <a:t>Hypothesis</a:t>
            </a:r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5"/>
          <a:stretch/>
        </p:blipFill>
        <p:spPr bwMode="auto">
          <a:xfrm>
            <a:off x="4393077" y="1556792"/>
            <a:ext cx="4524375" cy="251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Düz Bağlayıcı 2"/>
          <p:cNvCxnSpPr/>
          <p:nvPr/>
        </p:nvCxnSpPr>
        <p:spPr>
          <a:xfrm>
            <a:off x="1115616" y="2132856"/>
            <a:ext cx="2304256" cy="1584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1296144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 smtClean="0"/>
              <a:t>Hypothesis</a:t>
            </a:r>
            <a:r>
              <a:rPr lang="tr-TR" dirty="0" smtClean="0"/>
              <a:t> </a:t>
            </a:r>
          </a:p>
          <a:p>
            <a:pPr lvl="1"/>
            <a:r>
              <a:rPr lang="tr-TR" dirty="0" smtClean="0"/>
              <a:t>is a </a:t>
            </a:r>
            <a:r>
              <a:rPr lang="tr-TR" dirty="0" err="1" smtClean="0"/>
              <a:t>mathematical</a:t>
            </a:r>
            <a:r>
              <a:rPr lang="tr-TR" dirty="0" smtClean="0"/>
              <a:t> model</a:t>
            </a:r>
          </a:p>
          <a:p>
            <a:pPr lvl="1"/>
            <a:r>
              <a:rPr lang="tr-TR" dirty="0" err="1" smtClean="0"/>
              <a:t>Its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can be </a:t>
            </a:r>
            <a:r>
              <a:rPr lang="tr-TR" dirty="0" err="1" smtClean="0"/>
              <a:t>learned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training</a:t>
            </a:r>
            <a:r>
              <a:rPr lang="tr-TR" dirty="0" smtClean="0"/>
              <a:t> </a:t>
            </a:r>
            <a:r>
              <a:rPr lang="tr-TR" dirty="0" err="1" smtClean="0"/>
              <a:t>samples</a:t>
            </a:r>
            <a:endParaRPr lang="tr-TR" dirty="0" smtClean="0"/>
          </a:p>
          <a:p>
            <a:pPr lvl="1"/>
            <a:r>
              <a:rPr lang="tr-TR" dirty="0" smtClean="0"/>
              <a:t>can be </a:t>
            </a:r>
            <a:r>
              <a:rPr lang="tr-TR" dirty="0" err="1" smtClean="0"/>
              <a:t>later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estimate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labels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real</a:t>
            </a:r>
            <a:r>
              <a:rPr lang="tr-TR" dirty="0" smtClean="0"/>
              <a:t> </a:t>
            </a:r>
            <a:r>
              <a:rPr lang="tr-TR" dirty="0" err="1" smtClean="0"/>
              <a:t>numbers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testing</a:t>
            </a:r>
            <a:r>
              <a:rPr lang="tr-TR" dirty="0" smtClean="0"/>
              <a:t> data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3456983" y="4365104"/>
            <a:ext cx="2160240" cy="79208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Ok Bağlayıcısı 9"/>
          <p:cNvCxnSpPr>
            <a:endCxn id="6" idx="1"/>
          </p:cNvCxnSpPr>
          <p:nvPr/>
        </p:nvCxnSpPr>
        <p:spPr>
          <a:xfrm>
            <a:off x="2520879" y="4761148"/>
            <a:ext cx="93610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/>
          <p:cNvCxnSpPr/>
          <p:nvPr/>
        </p:nvCxnSpPr>
        <p:spPr>
          <a:xfrm>
            <a:off x="5617223" y="4761148"/>
            <a:ext cx="93610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1331640" y="4503603"/>
            <a:ext cx="170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Data</a:t>
            </a:r>
          </a:p>
          <a:p>
            <a:pPr algn="ctr">
              <a:spcAft>
                <a:spcPts val="1200"/>
              </a:spcAft>
            </a:pPr>
            <a:r>
              <a:rPr lang="tr-TR" dirty="0" smtClean="0"/>
              <a:t>[</a:t>
            </a:r>
            <a:r>
              <a:rPr lang="tr-TR" b="1" dirty="0"/>
              <a:t>X</a:t>
            </a:r>
            <a:r>
              <a:rPr lang="tr-TR" baseline="-25000" dirty="0" smtClean="0"/>
              <a:t> </a:t>
            </a:r>
            <a:r>
              <a:rPr lang="tr-TR" dirty="0"/>
              <a:t>, </a:t>
            </a:r>
            <a:r>
              <a:rPr lang="tr-TR" b="1" dirty="0" smtClean="0"/>
              <a:t>Y</a:t>
            </a:r>
            <a:r>
              <a:rPr lang="tr-TR" dirty="0" smtClean="0"/>
              <a:t>]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6564747" y="4365104"/>
                <a:ext cx="19216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dirty="0" smtClean="0"/>
                  <a:t>Estimated </a:t>
                </a:r>
                <a:r>
                  <a:rPr lang="tr-TR" dirty="0" err="1" smtClean="0"/>
                  <a:t>label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</a:t>
                </a:r>
                <a:endParaRPr lang="tr-T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47" y="4365104"/>
                <a:ext cx="1921666" cy="923330"/>
              </a:xfrm>
              <a:prstGeom prst="rect">
                <a:avLst/>
              </a:prstGeom>
              <a:blipFill>
                <a:blip r:embed="rId7"/>
                <a:stretch>
                  <a:fillRect l="-1587" t="-3289"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/>
              <p:cNvSpPr txBox="1"/>
              <p:nvPr/>
            </p:nvSpPr>
            <p:spPr>
              <a:xfrm>
                <a:off x="3419872" y="4438853"/>
                <a:ext cx="2197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/>
                  <a:t>Hypothesis</a:t>
                </a:r>
                <a:r>
                  <a:rPr lang="tr-TR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>
                            <a:latin typeface="Cambria Math"/>
                          </a:rPr>
                          <m:t>𝒉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</m:oMath>
                </a14:m>
                <a:endParaRPr lang="tr-TR" b="1" dirty="0" smtClean="0"/>
              </a:p>
              <a:p>
                <a:pPr algn="ctr"/>
                <a:r>
                  <a:rPr lang="tr-TR" dirty="0" smtClean="0"/>
                  <a:t>(</a:t>
                </a:r>
                <a:r>
                  <a:rPr lang="tr-TR" dirty="0" err="1" smtClean="0"/>
                  <a:t>learns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parameters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dirty="0" smtClean="0"/>
                  <a:t>)</a:t>
                </a:r>
                <a:endParaRPr lang="tr-TR" dirty="0"/>
              </a:p>
            </p:txBody>
          </p:sp>
        </mc:Choice>
        <mc:Fallback xmlns="">
          <p:sp>
            <p:nvSpPr>
              <p:cNvPr id="17" name="Metin kutusu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438853"/>
                <a:ext cx="2197351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2222" t="-4717" r="-2500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0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Regression</a:t>
            </a:r>
            <a:r>
              <a:rPr lang="tr-TR" dirty="0" smtClean="0"/>
              <a:t> </a:t>
            </a:r>
            <a:r>
              <a:rPr lang="tr-TR" dirty="0" err="1" smtClean="0"/>
              <a:t>Algorithms</a:t>
            </a:r>
            <a:endParaRPr lang="tr-TR" dirty="0" smtClean="0"/>
          </a:p>
        </p:txBody>
      </p:sp>
      <p:sp>
        <p:nvSpPr>
          <p:cNvPr id="63491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918648" cy="4114800"/>
          </a:xfrm>
        </p:spPr>
        <p:txBody>
          <a:bodyPr/>
          <a:lstStyle/>
          <a:p>
            <a:r>
              <a:rPr lang="tr-TR" b="1" dirty="0" smtClean="0"/>
              <a:t>Simple </a:t>
            </a:r>
            <a:r>
              <a:rPr lang="tr-TR" b="1" dirty="0" err="1" smtClean="0"/>
              <a:t>linear</a:t>
            </a:r>
            <a:r>
              <a:rPr lang="tr-TR" b="1" dirty="0" smtClean="0"/>
              <a:t> </a:t>
            </a:r>
            <a:r>
              <a:rPr lang="tr-TR" b="1" dirty="0" err="1" smtClean="0"/>
              <a:t>regression</a:t>
            </a:r>
            <a:endParaRPr lang="tr-TR" b="1" dirty="0" smtClean="0"/>
          </a:p>
          <a:p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 smtClean="0"/>
              <a:t>trees</a:t>
            </a:r>
            <a:endParaRPr lang="tr-TR" dirty="0" smtClean="0"/>
          </a:p>
          <a:p>
            <a:r>
              <a:rPr lang="tr-TR" dirty="0" smtClean="0"/>
              <a:t>K-</a:t>
            </a:r>
            <a:r>
              <a:rPr lang="tr-TR" dirty="0" err="1" smtClean="0"/>
              <a:t>nearest</a:t>
            </a:r>
            <a:r>
              <a:rPr lang="tr-TR" dirty="0" smtClean="0"/>
              <a:t> </a:t>
            </a:r>
            <a:r>
              <a:rPr lang="tr-TR" dirty="0" err="1" smtClean="0"/>
              <a:t>neighbours</a:t>
            </a:r>
            <a:r>
              <a:rPr lang="tr-TR" dirty="0" smtClean="0"/>
              <a:t> (</a:t>
            </a:r>
            <a:r>
              <a:rPr lang="tr-TR" dirty="0"/>
              <a:t>K</a:t>
            </a:r>
            <a:r>
              <a:rPr lang="tr-TR" dirty="0" smtClean="0"/>
              <a:t>NN</a:t>
            </a:r>
            <a:r>
              <a:rPr lang="tr-TR" dirty="0"/>
              <a:t>)</a:t>
            </a:r>
            <a:endParaRPr lang="tr-TR" dirty="0" smtClean="0"/>
          </a:p>
          <a:p>
            <a:r>
              <a:rPr lang="tr-TR" dirty="0" err="1" smtClean="0"/>
              <a:t>Artificial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</a:t>
            </a:r>
            <a:r>
              <a:rPr lang="tr-TR" dirty="0" err="1" smtClean="0"/>
              <a:t>networks</a:t>
            </a:r>
            <a:r>
              <a:rPr lang="tr-TR" dirty="0" smtClean="0"/>
              <a:t> (ANN)</a:t>
            </a:r>
          </a:p>
        </p:txBody>
      </p:sp>
    </p:spTree>
    <p:extLst>
      <p:ext uri="{BB962C8B-B14F-4D97-AF65-F5344CB8AC3E}">
        <p14:creationId xmlns:p14="http://schemas.microsoft.com/office/powerpoint/2010/main" val="33377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Single-Variable</a:t>
            </a:r>
            <a:r>
              <a:rPr lang="tr-TR" dirty="0"/>
              <a:t>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124097" y="4437112"/>
                <a:ext cx="5184576" cy="2232248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tr-TR" sz="2200" dirty="0" smtClean="0"/>
                  <a:t>Data:  [</a:t>
                </a:r>
                <a:r>
                  <a:rPr lang="tr-TR" sz="2200" b="1" dirty="0" err="1" smtClean="0"/>
                  <a:t>X</a:t>
                </a:r>
                <a:r>
                  <a:rPr lang="tr-TR" sz="2200" baseline="-25000" dirty="0" err="1" smtClean="0"/>
                  <a:t>mxN</a:t>
                </a:r>
                <a:r>
                  <a:rPr lang="tr-TR" sz="2200" b="1" baseline="-25000" dirty="0" smtClean="0"/>
                  <a:t> </a:t>
                </a:r>
                <a:r>
                  <a:rPr lang="tr-TR" sz="2200" b="1" dirty="0" smtClean="0"/>
                  <a:t>, Y</a:t>
                </a:r>
                <a:r>
                  <a:rPr lang="tr-TR" sz="2200" baseline="-25000" dirty="0" smtClean="0"/>
                  <a:t>mx1</a:t>
                </a:r>
                <a:r>
                  <a:rPr lang="tr-TR" sz="2200" dirty="0" smtClean="0"/>
                  <a:t>]</a:t>
                </a:r>
              </a:p>
              <a:p>
                <a:r>
                  <a:rPr lang="tr-TR" sz="2200" dirty="0" smtClean="0"/>
                  <a:t>m</a:t>
                </a:r>
                <a14:m>
                  <m:oMath xmlns:m="http://schemas.openxmlformats.org/officeDocument/2006/math">
                    <m:r>
                      <a:rPr lang="tr-TR" sz="22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200" dirty="0" err="1" smtClean="0"/>
                  <a:t>number</a:t>
                </a:r>
                <a:r>
                  <a:rPr lang="tr-TR" sz="2200" dirty="0" smtClean="0"/>
                  <a:t> of </a:t>
                </a:r>
                <a:r>
                  <a:rPr lang="tr-TR" sz="2200" dirty="0" err="1" smtClean="0"/>
                  <a:t>samples</a:t>
                </a:r>
                <a:endParaRPr lang="tr-TR" sz="2200" dirty="0" smtClean="0"/>
              </a:p>
              <a:p>
                <a:r>
                  <a:rPr lang="tr-TR" sz="2200" dirty="0"/>
                  <a:t>N</a:t>
                </a:r>
                <a:r>
                  <a:rPr lang="tr-TR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2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200" dirty="0" smtClean="0"/>
                  <a:t> </a:t>
                </a:r>
                <a:r>
                  <a:rPr lang="tr-TR" sz="2200" dirty="0" err="1" smtClean="0"/>
                  <a:t>number</a:t>
                </a:r>
                <a:r>
                  <a:rPr lang="tr-TR" sz="2200" dirty="0" smtClean="0"/>
                  <a:t> of </a:t>
                </a:r>
                <a:r>
                  <a:rPr lang="tr-TR" sz="2200" dirty="0" err="1" smtClean="0"/>
                  <a:t>features</a:t>
                </a:r>
                <a:endParaRPr lang="tr-TR" sz="22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p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tr-TR" sz="2200" baseline="30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2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200" dirty="0" smtClean="0"/>
                  <a:t> a 1xN</a:t>
                </a:r>
                <a:r>
                  <a:rPr lang="tr-TR" sz="2200" b="1" baseline="-25000" dirty="0" smtClean="0"/>
                  <a:t> </a:t>
                </a:r>
                <a:r>
                  <a:rPr lang="tr-TR" sz="2200" dirty="0" err="1" smtClean="0"/>
                  <a:t>sample</a:t>
                </a:r>
                <a:r>
                  <a:rPr lang="tr-TR" sz="2200" dirty="0" smtClean="0"/>
                  <a:t> </a:t>
                </a:r>
                <a:r>
                  <a:rPr lang="tr-TR" sz="2200" dirty="0" err="1" smtClean="0"/>
                  <a:t>with</a:t>
                </a:r>
                <a:r>
                  <a:rPr lang="tr-TR" sz="2200" dirty="0" smtClean="0"/>
                  <a:t> N </a:t>
                </a:r>
                <a:r>
                  <a:rPr lang="tr-TR" sz="2200" dirty="0" err="1" smtClean="0"/>
                  <a:t>features</a:t>
                </a:r>
                <a:r>
                  <a:rPr lang="tr-TR" sz="2200" dirty="0" smtClean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4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sz="2400" i="1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𝑖</m:t>
                        </m:r>
                        <m:r>
                          <a:rPr lang="tr-TR" sz="2400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tr-TR" sz="22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200" dirty="0" smtClean="0"/>
                  <a:t> a </a:t>
                </a:r>
                <a:r>
                  <a:rPr lang="tr-TR" sz="2200" dirty="0"/>
                  <a:t>1x1</a:t>
                </a:r>
                <a:r>
                  <a:rPr lang="tr-TR" sz="2200" b="1" baseline="-25000" dirty="0" smtClean="0"/>
                  <a:t> </a:t>
                </a:r>
                <a:r>
                  <a:rPr lang="tr-TR" sz="2200" dirty="0" err="1" smtClean="0"/>
                  <a:t>target</a:t>
                </a:r>
                <a:r>
                  <a:rPr lang="tr-TR" sz="2200" dirty="0" smtClean="0"/>
                  <a:t> </a:t>
                </a:r>
                <a:r>
                  <a:rPr lang="tr-TR" sz="2200" dirty="0" err="1" smtClean="0"/>
                  <a:t>value</a:t>
                </a:r>
                <a:r>
                  <a:rPr lang="tr-TR" sz="2200" dirty="0" smtClean="0"/>
                  <a:t> </a:t>
                </a:r>
                <a:r>
                  <a:rPr lang="tr-TR" sz="2200" dirty="0" err="1" smtClean="0"/>
                  <a:t>for</a:t>
                </a:r>
                <a:r>
                  <a:rPr lang="tr-TR" sz="2200" dirty="0" smtClean="0"/>
                  <a:t> </a:t>
                </a:r>
                <a:r>
                  <a:rPr lang="tr-TR" sz="2200" b="1" dirty="0"/>
                  <a:t>x</a:t>
                </a:r>
                <a:r>
                  <a:rPr lang="tr-TR" sz="2200" b="1" baseline="30000" dirty="0"/>
                  <a:t>(i</a:t>
                </a:r>
                <a:r>
                  <a:rPr lang="tr-TR" sz="2200" baseline="30000" dirty="0"/>
                  <a:t>)</a:t>
                </a:r>
                <a:r>
                  <a:rPr lang="tr-TR" sz="2200" baseline="30000" dirty="0">
                    <a:ea typeface="Cambria Math"/>
                  </a:rPr>
                  <a:t> </a:t>
                </a:r>
                <a:endParaRPr lang="tr-TR" sz="22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097" y="4437112"/>
                <a:ext cx="5184576" cy="2232248"/>
              </a:xfrm>
              <a:blipFill>
                <a:blip r:embed="rId2"/>
                <a:stretch>
                  <a:fillRect l="-1293" t="-3552"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88780"/>
            <a:ext cx="4023106" cy="258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8780"/>
            <a:ext cx="4824536" cy="258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İçerik Yer Tutucusu 2"/>
              <p:cNvSpPr txBox="1">
                <a:spLocks/>
              </p:cNvSpPr>
              <p:nvPr/>
            </p:nvSpPr>
            <p:spPr>
              <a:xfrm>
                <a:off x="4932040" y="4464496"/>
                <a:ext cx="4139952" cy="23488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24"/>
                  </a:spcBef>
                  <a:spcAft>
                    <a:spcPts val="1200"/>
                  </a:spcAft>
                  <a:buNone/>
                </a:pPr>
                <a:r>
                  <a:rPr lang="tr-TR" dirty="0" smtClean="0"/>
                  <a:t>Hypothesis: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 smtClean="0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tr-TR" dirty="0" smtClean="0"/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the </a:t>
                </a:r>
                <a:r>
                  <a:rPr lang="tr-TR" dirty="0" err="1"/>
                  <a:t>bias</a:t>
                </a:r>
                <a:r>
                  <a:rPr lang="tr-TR" dirty="0"/>
                  <a:t> </a:t>
                </a:r>
                <a:r>
                  <a:rPr lang="tr-TR" dirty="0" err="1" smtClean="0"/>
                  <a:t>term</a:t>
                </a:r>
                <a:r>
                  <a:rPr lang="tr-TR" dirty="0"/>
                  <a:t>,</a:t>
                </a:r>
                <a:r>
                  <a:rPr lang="tr-TR" dirty="0" smtClean="0"/>
                  <a:t> </a:t>
                </a:r>
                <a:r>
                  <a:rPr lang="tr-TR" dirty="0" err="1"/>
                  <a:t>generally</a:t>
                </a:r>
                <a:r>
                  <a:rPr lang="tr-TR" dirty="0"/>
                  <a:t> </a:t>
                </a:r>
                <a:r>
                  <a:rPr lang="tr-TR" dirty="0" smtClean="0"/>
                  <a:t>1</a:t>
                </a:r>
                <a:endParaRPr lang="tr-TR" i="1" dirty="0" smtClean="0">
                  <a:latin typeface="Cambria Math"/>
                </a:endParaRPr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mtClean="0"/>
                  <a:t> </a:t>
                </a:r>
                <a:r>
                  <a:rPr lang="tr-TR" err="1" smtClean="0"/>
                  <a:t>the</a:t>
                </a:r>
                <a:r>
                  <a:rPr lang="tr-TR" smtClean="0"/>
                  <a:t> feature</a:t>
                </a:r>
                <a:r>
                  <a:rPr lang="en-US" smtClean="0"/>
                  <a:t>: </a:t>
                </a:r>
                <a:r>
                  <a:rPr lang="en-US" i="1" smtClean="0"/>
                  <a:t>size</a:t>
                </a:r>
                <a:endParaRPr lang="tr-TR" i="1" dirty="0" smtClean="0"/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b="0" i="1" smtClean="0">
                            <a:latin typeface="Cambria Math"/>
                          </a:rPr>
                          <m:t>(</m:t>
                        </m:r>
                        <m:r>
                          <a:rPr lang="tr-TR" b="0" i="1" smtClean="0">
                            <a:latin typeface="Cambria Math"/>
                          </a:rPr>
                          <m:t>𝑖</m:t>
                        </m:r>
                        <m:r>
                          <a:rPr lang="tr-TR" b="0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tr-TR" b="1" i="1" smtClean="0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(ideally)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err="1" smtClean="0"/>
                  <a:t>parameters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model</a:t>
                </a:r>
                <a:endParaRPr lang="tr-TR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464496"/>
                <a:ext cx="4139952" cy="2348880"/>
              </a:xfrm>
              <a:prstGeom prst="rect">
                <a:avLst/>
              </a:prstGeom>
              <a:blipFill>
                <a:blip r:embed="rId7"/>
                <a:stretch>
                  <a:fillRect l="-1620" t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10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Learning </a:t>
            </a:r>
            <a:r>
              <a:rPr lang="tr-TR" dirty="0" err="1" smtClean="0"/>
              <a:t>Methods</a:t>
            </a:r>
            <a:r>
              <a:rPr lang="tr-TR" dirty="0" smtClean="0"/>
              <a:t> </a:t>
            </a:r>
            <a:r>
              <a:rPr lang="tr-TR" dirty="0" err="1" smtClean="0"/>
              <a:t>Overview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78112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tr-TR" sz="3000" u="sng" dirty="0" err="1"/>
              <a:t>Classification</a:t>
            </a:r>
            <a:r>
              <a:rPr lang="tr-TR" sz="3000" u="sng" dirty="0"/>
              <a:t> </a:t>
            </a:r>
            <a:r>
              <a:rPr lang="tr-TR" sz="3000" u="sng" dirty="0" err="1"/>
              <a:t>methods</a:t>
            </a:r>
            <a:endParaRPr lang="tr-TR" sz="3000" u="sng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b="1" dirty="0" err="1" smtClean="0"/>
              <a:t>Logistic</a:t>
            </a:r>
            <a:r>
              <a:rPr lang="tr-TR" sz="2600" b="1" dirty="0" smtClean="0"/>
              <a:t> </a:t>
            </a:r>
            <a:r>
              <a:rPr lang="tr-TR" sz="2600" b="1" dirty="0" err="1" smtClean="0"/>
              <a:t>regression</a:t>
            </a:r>
            <a:endParaRPr lang="tr-TR" sz="2600" b="1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err="1" smtClean="0"/>
              <a:t>Decision</a:t>
            </a:r>
            <a:r>
              <a:rPr lang="tr-TR" sz="2600" dirty="0" smtClean="0"/>
              <a:t> </a:t>
            </a:r>
            <a:r>
              <a:rPr lang="tr-TR" sz="2600" dirty="0" err="1" smtClean="0"/>
              <a:t>trees</a:t>
            </a:r>
            <a:endParaRPr lang="tr-TR" sz="26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smtClean="0"/>
              <a:t>K-</a:t>
            </a:r>
            <a:r>
              <a:rPr lang="tr-TR" sz="2600" dirty="0" err="1" smtClean="0"/>
              <a:t>nearest</a:t>
            </a:r>
            <a:r>
              <a:rPr lang="tr-TR" sz="2600" dirty="0" smtClean="0"/>
              <a:t> </a:t>
            </a:r>
            <a:r>
              <a:rPr lang="tr-TR" sz="2600" dirty="0" err="1" smtClean="0"/>
              <a:t>neighbors</a:t>
            </a:r>
            <a:endParaRPr lang="tr-TR" sz="26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err="1"/>
              <a:t>Artifical</a:t>
            </a:r>
            <a:r>
              <a:rPr lang="tr-TR" sz="2600" dirty="0"/>
              <a:t> </a:t>
            </a:r>
            <a:r>
              <a:rPr lang="tr-TR" sz="2600" dirty="0" err="1"/>
              <a:t>neural</a:t>
            </a:r>
            <a:r>
              <a:rPr lang="tr-TR" sz="2600" dirty="0"/>
              <a:t> </a:t>
            </a:r>
            <a:r>
              <a:rPr lang="tr-TR" sz="2600" dirty="0" err="1" smtClean="0"/>
              <a:t>networks</a:t>
            </a:r>
            <a:endParaRPr lang="tr-TR" sz="26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smtClean="0"/>
              <a:t>Learning </a:t>
            </a:r>
            <a:r>
              <a:rPr lang="tr-TR" sz="2600" err="1" smtClean="0"/>
              <a:t>vector</a:t>
            </a:r>
            <a:r>
              <a:rPr lang="tr-TR" sz="2600" smtClean="0"/>
              <a:t> quantization</a:t>
            </a:r>
            <a:endParaRPr lang="en-US" sz="260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600" smtClean="0"/>
              <a:t>Support vector machines</a:t>
            </a:r>
            <a:endParaRPr lang="tr-TR" sz="2600" dirty="0" smtClean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tr-TR" sz="3000" u="sng" dirty="0"/>
              <a:t>Clustering </a:t>
            </a:r>
            <a:r>
              <a:rPr lang="tr-TR" sz="3000" u="sng" dirty="0" err="1"/>
              <a:t>methods</a:t>
            </a:r>
            <a:r>
              <a:rPr lang="tr-TR" sz="3000" u="sng" dirty="0"/>
              <a:t>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err="1" smtClean="0"/>
              <a:t>Hieararchical</a:t>
            </a:r>
            <a:r>
              <a:rPr lang="tr-TR" sz="2600" dirty="0" smtClean="0"/>
              <a:t> </a:t>
            </a:r>
            <a:r>
              <a:rPr lang="tr-TR" sz="2600" dirty="0" err="1" smtClean="0"/>
              <a:t>clustering</a:t>
            </a:r>
            <a:endParaRPr lang="tr-TR" sz="26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smtClean="0"/>
              <a:t>K-</a:t>
            </a:r>
            <a:r>
              <a:rPr lang="tr-TR" sz="2600" dirty="0" err="1" smtClean="0"/>
              <a:t>means</a:t>
            </a:r>
            <a:endParaRPr lang="tr-TR" sz="2600" dirty="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tr-TR" sz="2600" dirty="0" smtClean="0"/>
              <a:t>Self </a:t>
            </a:r>
            <a:r>
              <a:rPr lang="tr-TR" sz="2600" dirty="0" err="1" smtClean="0"/>
              <a:t>organizing</a:t>
            </a:r>
            <a:r>
              <a:rPr lang="tr-TR" sz="2600" dirty="0" smtClean="0"/>
              <a:t> </a:t>
            </a:r>
            <a:r>
              <a:rPr lang="tr-TR" sz="2600" err="1" smtClean="0"/>
              <a:t>maps</a:t>
            </a:r>
            <a:r>
              <a:rPr lang="tr-TR" sz="2600" smtClean="0"/>
              <a:t> –SOM</a:t>
            </a:r>
            <a:endParaRPr lang="en-US" sz="2600" smtClean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600" smtClean="0"/>
              <a:t>Gaussian mixture models</a:t>
            </a:r>
            <a:endParaRPr lang="tr-TR" sz="2600" dirty="0" smtClean="0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4283968" y="1567410"/>
            <a:ext cx="4680520" cy="51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100" u="sng" dirty="0" err="1"/>
              <a:t>Regression</a:t>
            </a:r>
            <a:r>
              <a:rPr lang="tr-TR" sz="2100" u="sng" dirty="0"/>
              <a:t> </a:t>
            </a:r>
            <a:r>
              <a:rPr lang="tr-TR" sz="2100" u="sng" dirty="0" err="1"/>
              <a:t>methods</a:t>
            </a:r>
            <a:endParaRPr lang="tr-TR" sz="2100" u="sng" dirty="0"/>
          </a:p>
          <a:p>
            <a:pPr lvl="1"/>
            <a:r>
              <a:rPr lang="tr-TR" sz="1800" b="1" dirty="0"/>
              <a:t>Simple </a:t>
            </a:r>
            <a:r>
              <a:rPr lang="tr-TR" sz="1800" b="1" dirty="0" err="1"/>
              <a:t>linear</a:t>
            </a:r>
            <a:r>
              <a:rPr lang="tr-TR" sz="1800" b="1" dirty="0"/>
              <a:t> </a:t>
            </a:r>
            <a:r>
              <a:rPr lang="tr-TR" sz="1800" b="1" dirty="0" err="1"/>
              <a:t>regression</a:t>
            </a:r>
            <a:endParaRPr lang="tr-TR" sz="1800" dirty="0"/>
          </a:p>
          <a:p>
            <a:pPr lvl="1"/>
            <a:r>
              <a:rPr lang="tr-TR" sz="1800" dirty="0" err="1"/>
              <a:t>Decision</a:t>
            </a:r>
            <a:r>
              <a:rPr lang="tr-TR" sz="1800" dirty="0"/>
              <a:t> </a:t>
            </a:r>
            <a:r>
              <a:rPr lang="tr-TR" sz="1800" dirty="0" smtClean="0"/>
              <a:t>(</a:t>
            </a:r>
            <a:r>
              <a:rPr lang="tr-TR" sz="1800" dirty="0" err="1" smtClean="0"/>
              <a:t>regression</a:t>
            </a:r>
            <a:r>
              <a:rPr lang="tr-TR" sz="1800" dirty="0" smtClean="0"/>
              <a:t>)</a:t>
            </a:r>
            <a:r>
              <a:rPr lang="tr-TR" sz="1800" dirty="0"/>
              <a:t> </a:t>
            </a:r>
            <a:r>
              <a:rPr lang="tr-TR" sz="1800" dirty="0" err="1"/>
              <a:t>trees</a:t>
            </a:r>
            <a:r>
              <a:rPr lang="tr-TR" sz="1800" dirty="0"/>
              <a:t> </a:t>
            </a:r>
            <a:endParaRPr lang="tr-TR" sz="1800" dirty="0" smtClean="0"/>
          </a:p>
          <a:p>
            <a:pPr lvl="1"/>
            <a:r>
              <a:rPr lang="tr-TR" sz="1800" dirty="0" smtClean="0"/>
              <a:t>K-</a:t>
            </a:r>
            <a:r>
              <a:rPr lang="tr-TR" sz="1800" dirty="0" err="1" smtClean="0"/>
              <a:t>nearest</a:t>
            </a:r>
            <a:r>
              <a:rPr lang="tr-TR" sz="1800" dirty="0" smtClean="0"/>
              <a:t> </a:t>
            </a:r>
            <a:r>
              <a:rPr lang="tr-TR" sz="1800" dirty="0" err="1" smtClean="0"/>
              <a:t>neighbours</a:t>
            </a:r>
            <a:endParaRPr lang="tr-TR" sz="1800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sz="1800" dirty="0" err="1" smtClean="0"/>
              <a:t>Artificial</a:t>
            </a:r>
            <a:r>
              <a:rPr lang="tr-TR" sz="1800" dirty="0" smtClean="0"/>
              <a:t> </a:t>
            </a:r>
            <a:r>
              <a:rPr lang="tr-TR" sz="1800" dirty="0" err="1"/>
              <a:t>neural</a:t>
            </a:r>
            <a:r>
              <a:rPr lang="tr-TR" sz="1800" dirty="0"/>
              <a:t> </a:t>
            </a:r>
            <a:r>
              <a:rPr lang="tr-TR" sz="1800" dirty="0" err="1" smtClean="0"/>
              <a:t>networks</a:t>
            </a:r>
            <a:endParaRPr lang="tr-TR" sz="1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100" u="sng" dirty="0" err="1"/>
              <a:t>Reinforcement</a:t>
            </a:r>
            <a:r>
              <a:rPr lang="tr-TR" sz="2100" u="sng" dirty="0"/>
              <a:t> </a:t>
            </a:r>
            <a:r>
              <a:rPr lang="tr-TR" sz="2100" u="sng" dirty="0" err="1"/>
              <a:t>learning</a:t>
            </a:r>
            <a:endParaRPr lang="tr-TR" sz="2100" u="sng" dirty="0"/>
          </a:p>
          <a:p>
            <a:pPr lvl="1">
              <a:spcAft>
                <a:spcPts val="600"/>
              </a:spcAft>
            </a:pPr>
            <a:r>
              <a:rPr lang="tr-TR" sz="1800" dirty="0" err="1" smtClean="0"/>
              <a:t>Temporal</a:t>
            </a:r>
            <a:r>
              <a:rPr lang="tr-TR" sz="1800" dirty="0" smtClean="0"/>
              <a:t> </a:t>
            </a:r>
            <a:r>
              <a:rPr lang="tr-TR" sz="1800" dirty="0" err="1" smtClean="0"/>
              <a:t>difference</a:t>
            </a:r>
            <a:r>
              <a:rPr lang="tr-TR" sz="1800" dirty="0" smtClean="0"/>
              <a:t> </a:t>
            </a:r>
            <a:r>
              <a:rPr lang="tr-TR" sz="1800" dirty="0" err="1" smtClean="0"/>
              <a:t>learning</a:t>
            </a:r>
            <a:endParaRPr lang="tr-TR" sz="1800" dirty="0" smtClean="0"/>
          </a:p>
          <a:p>
            <a:pPr lvl="1">
              <a:spcAft>
                <a:spcPts val="600"/>
              </a:spcAft>
            </a:pPr>
            <a:r>
              <a:rPr lang="tr-TR" sz="1800" dirty="0" smtClean="0"/>
              <a:t>Q-</a:t>
            </a:r>
            <a:r>
              <a:rPr lang="tr-TR" sz="1800" dirty="0" err="1" smtClean="0"/>
              <a:t>learning</a:t>
            </a:r>
            <a:endParaRPr lang="tr-TR" sz="18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100" dirty="0" err="1"/>
              <a:t>Anomaly</a:t>
            </a:r>
            <a:r>
              <a:rPr lang="tr-TR" sz="2100" dirty="0"/>
              <a:t> </a:t>
            </a:r>
            <a:r>
              <a:rPr lang="tr-TR" sz="2100" dirty="0" err="1"/>
              <a:t>detection</a:t>
            </a:r>
            <a:endParaRPr lang="tr-TR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100" dirty="0" err="1"/>
              <a:t>Recommendation</a:t>
            </a:r>
            <a:r>
              <a:rPr lang="tr-TR" sz="2100" dirty="0"/>
              <a:t> </a:t>
            </a:r>
            <a:r>
              <a:rPr lang="tr-TR" sz="2100" dirty="0" err="1"/>
              <a:t>systems</a:t>
            </a:r>
            <a:endParaRPr lang="tr-TR" sz="2100" dirty="0"/>
          </a:p>
          <a:p>
            <a:pPr lvl="1"/>
            <a:r>
              <a:rPr lang="tr-TR" sz="1800" dirty="0" err="1" smtClean="0"/>
              <a:t>Collaborative</a:t>
            </a:r>
            <a:r>
              <a:rPr lang="tr-TR" sz="1800" dirty="0" smtClean="0"/>
              <a:t> </a:t>
            </a:r>
            <a:r>
              <a:rPr lang="tr-TR" sz="1800" dirty="0" err="1" smtClean="0"/>
              <a:t>filtering</a:t>
            </a:r>
            <a:endParaRPr lang="tr-TR" sz="18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100" err="1"/>
              <a:t>Association</a:t>
            </a:r>
            <a:r>
              <a:rPr lang="tr-TR" sz="2100"/>
              <a:t> </a:t>
            </a:r>
            <a:r>
              <a:rPr lang="tr-TR" sz="2100" smtClean="0"/>
              <a:t>rules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7846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Multi-</a:t>
            </a:r>
            <a:r>
              <a:rPr lang="tr-TR" dirty="0" err="1" smtClean="0"/>
              <a:t>Variable</a:t>
            </a:r>
            <a:r>
              <a:rPr lang="tr-TR" dirty="0" smtClean="0"/>
              <a:t>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507288" cy="2225118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A </a:t>
                </a:r>
                <a:r>
                  <a:rPr lang="tr-TR" sz="2800" dirty="0" err="1" smtClean="0"/>
                  <a:t>multi-variable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linear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regression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formula</a:t>
                </a:r>
                <a:endParaRPr lang="tr-TR" sz="28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tr-TR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sz="2800" b="0" i="1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8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endParaRPr lang="tr-TR" sz="2800" dirty="0" smtClean="0"/>
              </a:p>
              <a:p>
                <a:pPr>
                  <a:spcAft>
                    <a:spcPts val="600"/>
                  </a:spcAft>
                </a:pPr>
                <a:r>
                  <a:rPr lang="tr-TR" sz="2800" dirty="0"/>
                  <a:t>A </a:t>
                </a:r>
                <a:r>
                  <a:rPr lang="tr-TR" sz="2800" dirty="0" err="1" smtClean="0"/>
                  <a:t>polynomial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regression</a:t>
                </a:r>
                <a:r>
                  <a:rPr lang="tr-TR" sz="2800" dirty="0" smtClean="0"/>
                  <a:t> </a:t>
                </a:r>
                <a:r>
                  <a:rPr lang="tr-TR" sz="2800" dirty="0" err="1"/>
                  <a:t>formula</a:t>
                </a:r>
                <a:endParaRPr lang="tr-TR" sz="28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tr-TR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tr-T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8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tr-TR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tr-TR" sz="2800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𝑁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tr-TR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8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rad>
                  </m:oMath>
                </a14:m>
                <a:endParaRPr lang="tr-TR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507288" cy="2225118"/>
              </a:xfrm>
              <a:blipFill>
                <a:blip r:embed="rId2"/>
                <a:stretch>
                  <a:fillRect l="-1289" t="-4658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83" y="3825318"/>
            <a:ext cx="3831357" cy="284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2"/>
              <p:cNvSpPr txBox="1">
                <a:spLocks/>
              </p:cNvSpPr>
              <p:nvPr/>
            </p:nvSpPr>
            <p:spPr>
              <a:xfrm>
                <a:off x="4788024" y="4149080"/>
                <a:ext cx="4176464" cy="2232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tr-TR" sz="2000" dirty="0" smtClean="0"/>
                  <a:t>Fitted </a:t>
                </a:r>
                <a:r>
                  <a:rPr lang="tr-TR" sz="2000" dirty="0" err="1" smtClean="0"/>
                  <a:t>line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plot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for</a:t>
                </a:r>
                <a:r>
                  <a:rPr lang="tr-TR" sz="2000" dirty="0" smtClean="0"/>
                  <a:t> 2-variable </a:t>
                </a:r>
                <a:r>
                  <a:rPr lang="tr-TR" sz="2000" dirty="0" err="1" smtClean="0"/>
                  <a:t>linear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regression</a:t>
                </a:r>
                <a:r>
                  <a:rPr lang="tr-TR" sz="2000" dirty="0" smtClean="0"/>
                  <a:t> problem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24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tr-TR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sz="2000" dirty="0"/>
              </a:p>
              <a:p>
                <a:pPr marL="447675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000" dirty="0"/>
                  <a:t> the </a:t>
                </a:r>
                <a:r>
                  <a:rPr lang="tr-TR" sz="2000" dirty="0" err="1"/>
                  <a:t>bias</a:t>
                </a:r>
                <a:r>
                  <a:rPr lang="tr-TR" sz="2000" dirty="0"/>
                  <a:t> </a:t>
                </a:r>
                <a:r>
                  <a:rPr lang="tr-TR" sz="2000" dirty="0" err="1"/>
                  <a:t>term</a:t>
                </a:r>
                <a:r>
                  <a:rPr lang="tr-TR" sz="2000" dirty="0"/>
                  <a:t>, </a:t>
                </a:r>
                <a:r>
                  <a:rPr lang="tr-TR" sz="2000" dirty="0" err="1"/>
                  <a:t>generally</a:t>
                </a:r>
                <a:r>
                  <a:rPr lang="tr-TR" sz="2000" dirty="0"/>
                  <a:t> 1</a:t>
                </a:r>
                <a:endParaRPr lang="tr-TR" sz="2000" i="1" dirty="0">
                  <a:latin typeface="Cambria Math"/>
                </a:endParaRPr>
              </a:p>
              <a:p>
                <a:pPr marL="447675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000" dirty="0" err="1"/>
                  <a:t>the</a:t>
                </a:r>
                <a:r>
                  <a:rPr lang="tr-TR" sz="2000" dirty="0"/>
                  <a:t> </a:t>
                </a:r>
                <a:r>
                  <a:rPr lang="tr-TR" sz="2000" dirty="0" err="1" smtClean="0"/>
                  <a:t>feature</a:t>
                </a:r>
                <a:r>
                  <a:rPr lang="tr-TR" sz="2000" dirty="0" smtClean="0"/>
                  <a:t>: </a:t>
                </a:r>
                <a:r>
                  <a:rPr lang="tr-TR" sz="2000" i="1" dirty="0" smtClean="0"/>
                  <a:t># of </a:t>
                </a:r>
                <a:r>
                  <a:rPr lang="tr-TR" sz="2000" i="1" dirty="0" err="1" smtClean="0"/>
                  <a:t>bedrooms</a:t>
                </a:r>
                <a:endParaRPr lang="tr-TR" sz="2000" i="1" dirty="0" smtClean="0"/>
              </a:p>
              <a:p>
                <a:pPr marL="447675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sz="2000" dirty="0" err="1"/>
                  <a:t>the</a:t>
                </a:r>
                <a:r>
                  <a:rPr lang="tr-TR" sz="2000" dirty="0"/>
                  <a:t> </a:t>
                </a:r>
                <a:r>
                  <a:rPr lang="tr-TR" sz="2000" dirty="0" err="1" smtClean="0"/>
                  <a:t>feature</a:t>
                </a:r>
                <a:r>
                  <a:rPr lang="tr-TR" sz="2000" dirty="0" smtClean="0"/>
                  <a:t>: </a:t>
                </a:r>
                <a:r>
                  <a:rPr lang="tr-TR" sz="2000" i="1" dirty="0"/>
                  <a:t># </a:t>
                </a:r>
                <a:r>
                  <a:rPr lang="tr-TR" sz="2000" i="1" dirty="0" smtClean="0"/>
                  <a:t>of </a:t>
                </a:r>
                <a:r>
                  <a:rPr lang="tr-TR" sz="2000" i="1" dirty="0" err="1" smtClean="0"/>
                  <a:t>bathrooms</a:t>
                </a:r>
                <a:endParaRPr lang="tr-TR" sz="2000" i="1" dirty="0"/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:endParaRPr lang="tr-TR" sz="2000" dirty="0"/>
              </a:p>
              <a:p>
                <a:pPr marL="0" indent="0" algn="ctr">
                  <a:buNone/>
                </a:pPr>
                <a:endParaRPr lang="tr-TR" sz="2000" dirty="0"/>
              </a:p>
            </p:txBody>
          </p:sp>
        </mc:Choice>
        <mc:Fallback xmlns="">
          <p:sp>
            <p:nvSpPr>
              <p:cNvPr id="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149080"/>
                <a:ext cx="4176464" cy="2232248"/>
              </a:xfrm>
              <a:prstGeom prst="rect">
                <a:avLst/>
              </a:prstGeom>
              <a:blipFill>
                <a:blip r:embed="rId5"/>
                <a:stretch>
                  <a:fillRect t="-1639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7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Linear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: </a:t>
            </a:r>
            <a:r>
              <a:rPr lang="tr-TR" dirty="0" err="1" smtClean="0"/>
              <a:t>Cost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65232" cy="2260847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3600" dirty="0" smtClean="0"/>
                  <a:t>Assumed </a:t>
                </a:r>
                <a:r>
                  <a:rPr lang="tr-TR" sz="3600" dirty="0" err="1" smtClean="0"/>
                  <a:t>to</a:t>
                </a:r>
                <a:r>
                  <a:rPr lang="tr-TR" sz="3600" dirty="0" smtClean="0"/>
                  <a:t> be a </a:t>
                </a:r>
                <a:r>
                  <a:rPr lang="tr-TR" sz="3600" dirty="0" err="1" smtClean="0"/>
                  <a:t>convex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function</a:t>
                </a:r>
                <a:r>
                  <a:rPr lang="tr-TR" sz="36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3600" i="1" dirty="0">
                        <a:latin typeface="Cambria Math"/>
                      </a:rPr>
                      <m:t>J</m:t>
                    </m:r>
                    <m:r>
                      <a:rPr lang="tr-TR" sz="3600" i="1">
                        <a:latin typeface="Cambria Math"/>
                      </a:rPr>
                      <m:t>(</m:t>
                    </m:r>
                    <m:r>
                      <a:rPr lang="tr-TR" sz="36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3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tr-TR" sz="3600" dirty="0"/>
                  <a:t> </a:t>
                </a:r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3600" dirty="0" err="1" smtClean="0"/>
                  <a:t>Hypothesis</a:t>
                </a:r>
                <a:r>
                  <a:rPr lang="tr-TR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36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36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36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sz="3600" dirty="0" smtClean="0"/>
                  <a:t> is </a:t>
                </a:r>
                <a:r>
                  <a:rPr lang="tr-TR" sz="3600" dirty="0" err="1" smtClean="0"/>
                  <a:t>assumed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to</a:t>
                </a:r>
                <a:r>
                  <a:rPr lang="tr-TR" sz="3600" dirty="0" smtClean="0"/>
                  <a:t> be </a:t>
                </a:r>
                <a:r>
                  <a:rPr lang="tr-TR" sz="3600" dirty="0" err="1" smtClean="0"/>
                  <a:t>learnt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when</a:t>
                </a:r>
                <a:r>
                  <a:rPr lang="tr-TR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3600" i="1" dirty="0">
                        <a:latin typeface="Cambria Math"/>
                      </a:rPr>
                      <m:t>J</m:t>
                    </m:r>
                    <m:r>
                      <a:rPr lang="tr-TR" sz="3600" i="1">
                        <a:latin typeface="Cambria Math"/>
                      </a:rPr>
                      <m:t>(</m:t>
                    </m:r>
                    <m:r>
                      <a:rPr lang="tr-TR" sz="36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36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tr-TR" sz="3600" dirty="0" smtClean="0"/>
                  <a:t> is at </a:t>
                </a:r>
                <a:r>
                  <a:rPr lang="tr-TR" sz="3600" dirty="0" err="1" smtClean="0"/>
                  <a:t>local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minima</a:t>
                </a:r>
                <a:endParaRPr lang="tr-TR" sz="3600" dirty="0" smtClean="0"/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3600" dirty="0" err="1" smtClean="0"/>
                  <a:t>Cost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function</a:t>
                </a:r>
                <a:r>
                  <a:rPr lang="tr-TR" sz="3600" dirty="0" smtClean="0"/>
                  <a:t> can be </a:t>
                </a:r>
                <a:r>
                  <a:rPr lang="tr-TR" sz="3600" dirty="0" err="1" smtClean="0"/>
                  <a:t>computed</a:t>
                </a:r>
                <a:r>
                  <a:rPr lang="tr-TR" sz="3600" dirty="0" smtClean="0"/>
                  <a:t> as </a:t>
                </a:r>
                <a:r>
                  <a:rPr lang="tr-TR" sz="3600" dirty="0" err="1" smtClean="0"/>
                  <a:t>the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mean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sum</a:t>
                </a:r>
                <a:r>
                  <a:rPr lang="tr-TR" sz="3600" dirty="0" smtClean="0"/>
                  <a:t> of </a:t>
                </a:r>
                <a:r>
                  <a:rPr lang="tr-TR" sz="3600" dirty="0" err="1" smtClean="0"/>
                  <a:t>squared</a:t>
                </a:r>
                <a:r>
                  <a:rPr lang="tr-TR" sz="3600" dirty="0" smtClean="0"/>
                  <a:t> </a:t>
                </a:r>
                <a:r>
                  <a:rPr lang="tr-TR" sz="3600" dirty="0" err="1" smtClean="0"/>
                  <a:t>error</a:t>
                </a:r>
                <a:r>
                  <a:rPr lang="tr-TR" sz="3600" dirty="0" smtClean="0"/>
                  <a:t>  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i="1" dirty="0">
                          <a:latin typeface="Cambria Math"/>
                        </a:rPr>
                        <m:t>J</m:t>
                      </m:r>
                      <m:d>
                        <m:d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tr-TR" b="1" i="1">
                                      <a:latin typeface="Cambria Math"/>
                                      <a:ea typeface="Cambria Math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tr-TR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 smtClean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65232" cy="2260847"/>
              </a:xfrm>
              <a:blipFill rotWithShape="1">
                <a:blip r:embed="rId3"/>
                <a:stretch>
                  <a:fillRect l="-583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0" y="3842978"/>
            <a:ext cx="3584530" cy="283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84"/>
          <a:stretch/>
        </p:blipFill>
        <p:spPr bwMode="auto">
          <a:xfrm>
            <a:off x="899592" y="3842978"/>
            <a:ext cx="3705160" cy="283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dirty="0" smtClean="0"/>
                  <a:t>How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Estimate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Parameters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dirty="0" smtClean="0"/>
                  <a:t>?</a:t>
                </a:r>
                <a:endParaRPr lang="tr-TR" dirty="0"/>
              </a:p>
            </p:txBody>
          </p:sp>
        </mc:Choice>
        <mc:Fallback xmlns="">
          <p:sp>
            <p:nvSpPr>
              <p:cNvPr id="2" name="Başlık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27707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smtClean="0"/>
                  <a:t>Gradient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Algorithm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smtClean="0"/>
                  <a:t>Start with some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tr-TR" dirty="0" smtClean="0"/>
                  <a:t> parameters</a:t>
                </a:r>
              </a:p>
              <a:p>
                <a:pPr lvl="1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values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according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formula</a:t>
                </a:r>
                <a:r>
                  <a:rPr lang="tr-TR" dirty="0" smtClean="0"/>
                  <a:t>:</a:t>
                </a:r>
              </a:p>
              <a:p>
                <a:pPr marL="457200" lvl="1" indent="0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−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𝐽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  <m:r>
                            <a:rPr lang="tr-T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 smtClean="0"/>
              </a:p>
              <a:p>
                <a:pPr lvl="1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smtClean="0"/>
                  <a:t>Stop </a:t>
                </a:r>
                <a:r>
                  <a:rPr lang="tr-TR" dirty="0" err="1" smtClean="0"/>
                  <a:t>when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decrease</a:t>
                </a:r>
                <a:r>
                  <a:rPr lang="tr-TR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dirty="0" smtClean="0"/>
                  <a:t> is </a:t>
                </a:r>
                <a:r>
                  <a:rPr lang="tr-TR" dirty="0" err="1" smtClean="0"/>
                  <a:t>less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than</a:t>
                </a:r>
                <a:r>
                  <a:rPr lang="tr-TR" dirty="0" smtClean="0"/>
                  <a:t> an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smtClean="0"/>
                  <a:t>value</a:t>
                </a:r>
              </a:p>
              <a:p>
                <a:pPr lvl="2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err="1" smtClean="0">
                    <a:ea typeface="Cambria Math"/>
                  </a:rPr>
                  <a:t>typically</a:t>
                </a:r>
                <a:r>
                  <a:rPr lang="tr-T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tr-TR" i="1">
                            <a:latin typeface="Cambria Math"/>
                            <a:ea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277072"/>
              </a:xfrm>
              <a:blipFill rotWithShape="1">
                <a:blip r:embed="rId3"/>
                <a:stretch>
                  <a:fillRect l="-1630" t="-1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Düz Ok Bağlayıcısı 9"/>
          <p:cNvCxnSpPr/>
          <p:nvPr/>
        </p:nvCxnSpPr>
        <p:spPr>
          <a:xfrm flipH="1">
            <a:off x="5724128" y="3752220"/>
            <a:ext cx="864096" cy="35801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6444208" y="3347453"/>
                <a:ext cx="1944216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dirty="0" err="1" smtClean="0"/>
                  <a:t>Partial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derivative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cost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wrt</a:t>
                </a:r>
                <a:r>
                  <a:rPr lang="tr-TR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 smtClean="0"/>
                  <a:t> </a:t>
                </a:r>
                <a:endParaRPr lang="tr-TR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3347453"/>
                <a:ext cx="1944216" cy="945643"/>
              </a:xfrm>
              <a:prstGeom prst="rect">
                <a:avLst/>
              </a:prstGeom>
              <a:blipFill rotWithShape="1">
                <a:blip r:embed="rId4"/>
                <a:stretch>
                  <a:fillRect t="-3226" b="-774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Düz Ok Bağlayıcısı 26"/>
          <p:cNvCxnSpPr/>
          <p:nvPr/>
        </p:nvCxnSpPr>
        <p:spPr>
          <a:xfrm>
            <a:off x="3563888" y="3789040"/>
            <a:ext cx="972108" cy="17900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etin kutusu 29"/>
          <p:cNvSpPr txBox="1"/>
          <p:nvPr/>
        </p:nvSpPr>
        <p:spPr>
          <a:xfrm>
            <a:off x="1907704" y="359871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learning</a:t>
            </a:r>
            <a:r>
              <a:rPr lang="tr-TR" dirty="0" smtClean="0"/>
              <a:t> rate</a:t>
            </a:r>
            <a:endParaRPr lang="tr-TR" dirty="0"/>
          </a:p>
        </p:txBody>
      </p:sp>
      <p:sp>
        <p:nvSpPr>
          <p:cNvPr id="29" name="Oval 28"/>
          <p:cNvSpPr/>
          <p:nvPr/>
        </p:nvSpPr>
        <p:spPr>
          <a:xfrm>
            <a:off x="4788024" y="3501008"/>
            <a:ext cx="1008112" cy="10801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457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Derivative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Cost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579296" cy="2404864"/>
              </a:xfrm>
            </p:spPr>
            <p:txBody>
              <a:bodyPr>
                <a:normAutofit/>
              </a:bodyPr>
              <a:lstStyle/>
              <a:p>
                <a:r>
                  <a:rPr lang="tr-TR" dirty="0" smtClean="0">
                    <a:ea typeface="Cambria Math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tr-TR" b="0" i="1" smtClean="0">
                        <a:latin typeface="Cambria Math"/>
                      </a:rPr>
                      <m:t>&lt;0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should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take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larger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values</a:t>
                </a:r>
                <a:endParaRPr lang="tr-TR" dirty="0" smtClean="0"/>
              </a:p>
              <a:p>
                <a:r>
                  <a:rPr lang="tr-TR" dirty="0">
                    <a:ea typeface="Cambria Math"/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tr-TR" b="0" i="1" smtClean="0">
                        <a:latin typeface="Cambria Math"/>
                      </a:rPr>
                      <m:t>&gt;</m:t>
                    </m:r>
                    <m:r>
                      <a:rPr lang="tr-TR" i="1">
                        <a:latin typeface="Cambria Math"/>
                      </a:rPr>
                      <m:t>0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should</a:t>
                </a:r>
                <a:r>
                  <a:rPr lang="tr-TR" dirty="0"/>
                  <a:t> </a:t>
                </a:r>
                <a:r>
                  <a:rPr lang="tr-TR" dirty="0" err="1" smtClean="0"/>
                  <a:t>take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smaller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values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579296" cy="2404864"/>
              </a:xfrm>
              <a:blipFill rotWithShape="1">
                <a:blip r:embed="rId3"/>
                <a:stretch>
                  <a:fillRect l="-1564" r="-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78622"/>
            <a:ext cx="535654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Düz Bağlayıcı 8"/>
          <p:cNvCxnSpPr/>
          <p:nvPr/>
        </p:nvCxnSpPr>
        <p:spPr>
          <a:xfrm>
            <a:off x="3059832" y="5198606"/>
            <a:ext cx="792088" cy="9235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Bağlayıcı 24"/>
          <p:cNvCxnSpPr/>
          <p:nvPr/>
        </p:nvCxnSpPr>
        <p:spPr>
          <a:xfrm flipV="1">
            <a:off x="5004048" y="5190102"/>
            <a:ext cx="657736" cy="91092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6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Derivative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Cost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4925143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  <a:spcAft>
                    <a:spcPts val="300"/>
                  </a:spcAft>
                </a:pPr>
                <a:r>
                  <a:rPr lang="tr-TR" dirty="0" smtClean="0">
                    <a:ea typeface="Cambria Math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(</m:t>
                            </m:r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𝑁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endParaRPr lang="tr-TR" dirty="0" smtClean="0">
                  <a:ea typeface="Cambria Math"/>
                </a:endParaRPr>
              </a:p>
              <a:p>
                <a:pPr>
                  <a:lnSpc>
                    <a:spcPct val="110000"/>
                  </a:lnSpc>
                  <a:spcAft>
                    <a:spcPts val="300"/>
                  </a:spcAft>
                </a:pPr>
                <a:r>
                  <a:rPr lang="tr-TR" dirty="0" err="1" smtClean="0">
                    <a:ea typeface="Cambria Math"/>
                  </a:rPr>
                  <a:t>Deriving</a:t>
                </a:r>
                <a:r>
                  <a:rPr lang="tr-T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𝐽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tr-TR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following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formula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obtained</a:t>
                </a:r>
                <a:r>
                  <a:rPr lang="tr-TR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𝐽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  <m:r>
                            <a:rPr lang="tr-T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tr-TR" b="1" i="1">
                                          <a:latin typeface="Cambria Math"/>
                                          <a:ea typeface="Cambria Math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tr-TR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tr-T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tr-TR" i="1" dirty="0" smtClean="0">
                  <a:latin typeface="Cambria Math"/>
                  <a:ea typeface="Cambria Math"/>
                </a:endParaRPr>
              </a:p>
              <a:p>
                <a:pPr marL="10763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tr-TR" b="1" i="1"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.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tr-T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tr-TR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tr-TR" b="1" i="1">
                                  <a:latin typeface="Cambria Math"/>
                                  <a:ea typeface="Cambria Math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tr-TR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  <m:r>
                        <a:rPr lang="tr-TR" i="1">
                          <a:latin typeface="Cambria Math"/>
                          <a:ea typeface="Cambria Math"/>
                        </a:rPr>
                        <m:t>.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tr-TR" i="1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𝑖</m:t>
                          </m:r>
                          <m:r>
                            <a:rPr lang="tr-TR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4925143"/>
              </a:xfrm>
              <a:blipFill rotWithShape="1">
                <a:blip r:embed="rId3"/>
                <a:stretch>
                  <a:fillRect l="-113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Düz Bağlayıcı 4"/>
          <p:cNvCxnSpPr/>
          <p:nvPr/>
        </p:nvCxnSpPr>
        <p:spPr>
          <a:xfrm flipH="1">
            <a:off x="1835696" y="4869160"/>
            <a:ext cx="432048" cy="28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Bağlayıcı 6"/>
          <p:cNvCxnSpPr/>
          <p:nvPr/>
        </p:nvCxnSpPr>
        <p:spPr>
          <a:xfrm flipH="1">
            <a:off x="2411760" y="4619848"/>
            <a:ext cx="432048" cy="28803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7"/>
              <p:cNvSpPr/>
              <p:nvPr/>
            </p:nvSpPr>
            <p:spPr>
              <a:xfrm>
                <a:off x="7740352" y="4048868"/>
                <a:ext cx="718851" cy="604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tr-TR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tr-TR" sz="2400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Dikdörtgen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52" y="4048868"/>
                <a:ext cx="718851" cy="6042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5838264" y="4149081"/>
            <a:ext cx="2088232" cy="129614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194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Descent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701007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800" dirty="0" smtClean="0"/>
                  <a:t>Start </a:t>
                </a:r>
                <a:r>
                  <a:rPr lang="tr-TR" sz="2800" dirty="0"/>
                  <a:t>with some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sz="28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tr-TR" sz="2800" dirty="0"/>
                  <a:t> parameters</a:t>
                </a:r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sz="2800" dirty="0"/>
                  <a:t> </a:t>
                </a:r>
                <a:r>
                  <a:rPr lang="tr-TR" sz="2800" dirty="0" err="1"/>
                  <a:t>values</a:t>
                </a:r>
                <a:r>
                  <a:rPr lang="tr-TR" sz="2800" dirty="0"/>
                  <a:t> </a:t>
                </a:r>
                <a:r>
                  <a:rPr lang="tr-TR" sz="2800" dirty="0" err="1"/>
                  <a:t>according</a:t>
                </a:r>
                <a:r>
                  <a:rPr lang="tr-TR" sz="2800" dirty="0"/>
                  <a:t> </a:t>
                </a:r>
                <a:r>
                  <a:rPr lang="tr-TR" sz="2800" dirty="0" err="1"/>
                  <a:t>to</a:t>
                </a:r>
                <a:r>
                  <a:rPr lang="tr-TR" sz="2800" dirty="0"/>
                  <a:t> </a:t>
                </a:r>
                <a:r>
                  <a:rPr lang="tr-TR" sz="2800" dirty="0" err="1"/>
                  <a:t>the</a:t>
                </a:r>
                <a:r>
                  <a:rPr lang="tr-TR" sz="2800" dirty="0"/>
                  <a:t> </a:t>
                </a:r>
                <a:r>
                  <a:rPr lang="tr-TR" sz="2800" dirty="0" err="1"/>
                  <a:t>formula</a:t>
                </a:r>
                <a:r>
                  <a:rPr lang="tr-TR" sz="2800" dirty="0"/>
                  <a:t>:</a:t>
                </a:r>
              </a:p>
              <a:p>
                <a:pPr marL="403225" indent="0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sz="2800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tr-T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sz="2800" i="1">
                          <a:latin typeface="Cambria Math"/>
                        </a:rPr>
                        <m:t>−</m:t>
                      </m:r>
                      <m:r>
                        <a:rPr lang="tr-TR" sz="2800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tr-TR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tr-TR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8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tr-TR" sz="2800" b="1" i="1">
                                      <a:latin typeface="Cambria Math"/>
                                      <a:ea typeface="Cambria Math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sz="28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tr-TR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tr-TR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tr-TR" sz="28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tr-T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tr-TR" sz="28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sz="28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tr-TR" sz="28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tr-TR" sz="2800" i="1">
                              <a:latin typeface="Cambria Math"/>
                              <a:ea typeface="Cambria Math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tr-T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sz="28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tr-TR" sz="2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sz="28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tr-TR" sz="2800" dirty="0"/>
              </a:p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800" dirty="0"/>
                  <a:t>Stop </a:t>
                </a:r>
                <a:r>
                  <a:rPr lang="tr-TR" sz="2800" dirty="0" err="1"/>
                  <a:t>when</a:t>
                </a:r>
                <a:r>
                  <a:rPr lang="tr-TR" sz="2800" dirty="0"/>
                  <a:t> </a:t>
                </a:r>
                <a:r>
                  <a:rPr lang="tr-TR" sz="2800" dirty="0" err="1"/>
                  <a:t>decrease</a:t>
                </a:r>
                <a:r>
                  <a:rPr lang="tr-TR" sz="2800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800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800" dirty="0"/>
                  <a:t> is </a:t>
                </a:r>
                <a:r>
                  <a:rPr lang="tr-TR" sz="2800" dirty="0" err="1"/>
                  <a:t>less</a:t>
                </a:r>
                <a:r>
                  <a:rPr lang="tr-TR" sz="2800" dirty="0"/>
                  <a:t> </a:t>
                </a:r>
                <a:r>
                  <a:rPr lang="tr-TR" sz="2800" dirty="0" err="1"/>
                  <a:t>than</a:t>
                </a:r>
                <a:r>
                  <a:rPr lang="tr-TR" sz="2800" dirty="0"/>
                  <a:t> </a:t>
                </a:r>
                <a:r>
                  <a:rPr lang="tr-TR" sz="2800" dirty="0" smtClean="0"/>
                  <a:t>an </a:t>
                </a:r>
                <a14:m>
                  <m:oMath xmlns:m="http://schemas.openxmlformats.org/officeDocument/2006/math">
                    <m:r>
                      <a:rPr lang="tr-TR" sz="2800" i="1">
                        <a:latin typeface="Cambria Math"/>
                        <a:ea typeface="Cambria Math"/>
                      </a:rPr>
                      <m:t>𝜖</m:t>
                    </m:r>
                    <m:r>
                      <a:rPr lang="tr-TR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sz="2800" dirty="0"/>
                  <a:t>(10</a:t>
                </a:r>
                <a:r>
                  <a:rPr lang="tr-TR" sz="2800" baseline="30000" dirty="0"/>
                  <a:t>-3</a:t>
                </a:r>
                <a:r>
                  <a:rPr lang="tr-TR" sz="2800" dirty="0"/>
                  <a:t>) </a:t>
                </a:r>
                <a:r>
                  <a:rPr lang="tr-TR" sz="2800" dirty="0" smtClean="0"/>
                  <a:t>value</a:t>
                </a:r>
                <a:endParaRPr lang="tr-TR" sz="2800" dirty="0"/>
              </a:p>
              <a:p>
                <a:endParaRPr lang="tr-TR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701007"/>
              </a:xfrm>
              <a:blipFill rotWithShape="1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dirty="0" smtClean="0"/>
                  <a:t>Learning Rate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2" name="Başlık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18883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tr-TR" dirty="0" smtClean="0"/>
                  <a:t> determines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err="1" smtClean="0"/>
                  <a:t>amount</a:t>
                </a:r>
                <a:r>
                  <a:rPr lang="tr-TR" smtClean="0"/>
                  <a:t> </a:t>
                </a:r>
                <a:r>
                  <a:rPr lang="en-US" smtClean="0"/>
                  <a:t>of </a:t>
                </a:r>
                <a:r>
                  <a:rPr lang="tr-TR" smtClean="0"/>
                  <a:t>change </a:t>
                </a:r>
                <a:r>
                  <a:rPr lang="tr-TR" dirty="0" smtClean="0"/>
                  <a:t>in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endParaRPr lang="tr-TR" dirty="0" smtClean="0"/>
              </a:p>
              <a:p>
                <a:pPr lvl="1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 err="1">
                    <a:ea typeface="Cambria Math"/>
                  </a:rPr>
                  <a:t>I</a:t>
                </a:r>
                <a:r>
                  <a:rPr lang="tr-TR" dirty="0" err="1" smtClean="0">
                    <a:ea typeface="Cambria Math"/>
                  </a:rPr>
                  <a:t>f</a:t>
                </a:r>
                <a:r>
                  <a:rPr lang="tr-T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smtClean="0">
                    <a:ea typeface="Cambria Math"/>
                  </a:rPr>
                  <a:t>is </a:t>
                </a:r>
                <a:r>
                  <a:rPr lang="tr-TR" dirty="0" err="1" smtClean="0">
                    <a:ea typeface="Cambria Math"/>
                  </a:rPr>
                  <a:t>too</a:t>
                </a:r>
                <a:r>
                  <a:rPr lang="tr-TR" dirty="0" smtClean="0">
                    <a:ea typeface="Cambria Math"/>
                  </a:rPr>
                  <a:t> </a:t>
                </a:r>
                <a:r>
                  <a:rPr lang="tr-TR" dirty="0" err="1" smtClean="0">
                    <a:ea typeface="Cambria Math"/>
                  </a:rPr>
                  <a:t>small</a:t>
                </a:r>
                <a:r>
                  <a:rPr lang="tr-T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err="1" smtClean="0"/>
                  <a:t>more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steps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needed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convergence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dirty="0">
                    <a:ea typeface="Cambria Math"/>
                  </a:rPr>
                  <a:t>I</a:t>
                </a:r>
                <a:r>
                  <a:rPr lang="tr-TR" dirty="0" err="1">
                    <a:ea typeface="Cambria Math"/>
                  </a:rPr>
                  <a:t>f</a:t>
                </a:r>
                <a:r>
                  <a:rPr lang="tr-T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>
                    <a:ea typeface="Cambria Math"/>
                  </a:rPr>
                  <a:t>is </a:t>
                </a:r>
                <a:r>
                  <a:rPr lang="tr-TR" dirty="0" err="1">
                    <a:ea typeface="Cambria Math"/>
                  </a:rPr>
                  <a:t>too</a:t>
                </a:r>
                <a:r>
                  <a:rPr lang="tr-TR" dirty="0">
                    <a:ea typeface="Cambria Math"/>
                  </a:rPr>
                  <a:t> </a:t>
                </a:r>
                <a:r>
                  <a:rPr lang="tr-TR" dirty="0" smtClean="0">
                    <a:ea typeface="Cambria Math"/>
                  </a:rPr>
                  <a:t>large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convergence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may</a:t>
                </a:r>
                <a:r>
                  <a:rPr lang="tr-TR" dirty="0" smtClean="0"/>
                  <a:t> not be </a:t>
                </a:r>
                <a:r>
                  <a:rPr lang="tr-TR" dirty="0" err="1" smtClean="0"/>
                  <a:t>possible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The </a:t>
                </a:r>
                <a:r>
                  <a:rPr lang="tr-TR" dirty="0" err="1"/>
                  <a:t>decrease</a:t>
                </a:r>
                <a:r>
                  <a:rPr lang="tr-TR" dirty="0"/>
                  <a:t> in </a:t>
                </a:r>
                <a:r>
                  <a:rPr lang="tr-TR" dirty="0" err="1"/>
                  <a:t>gradient</a:t>
                </a:r>
                <a:r>
                  <a:rPr lang="tr-TR" dirty="0"/>
                  <a:t> as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𝐽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(</m:t>
                    </m:r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i="1">
                        <a:latin typeface="Cambria Math"/>
                      </a:rPr>
                      <m:t>)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approaches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local</a:t>
                </a:r>
                <a:r>
                  <a:rPr lang="tr-TR" dirty="0"/>
                  <a:t> </a:t>
                </a:r>
                <a:r>
                  <a:rPr lang="tr-TR" dirty="0" err="1"/>
                  <a:t>minima</a:t>
                </a:r>
                <a:r>
                  <a:rPr lang="tr-TR" dirty="0"/>
                  <a:t> </a:t>
                </a:r>
                <a:r>
                  <a:rPr lang="tr-TR" dirty="0" err="1"/>
                  <a:t>enables</a:t>
                </a:r>
                <a:r>
                  <a:rPr lang="tr-TR" dirty="0"/>
                  <a:t> </a:t>
                </a:r>
                <a:r>
                  <a:rPr lang="tr-TR" dirty="0" err="1"/>
                  <a:t>use</a:t>
                </a:r>
                <a:r>
                  <a:rPr lang="tr-TR" dirty="0"/>
                  <a:t> of </a:t>
                </a:r>
                <a:r>
                  <a:rPr lang="tr-TR" dirty="0" err="1"/>
                  <a:t>constant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tr-TR" dirty="0" smtClean="0"/>
              </a:p>
              <a:p>
                <a:endParaRPr lang="tr-TR" dirty="0"/>
              </a:p>
              <a:p>
                <a:pPr lvl="1"/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188839"/>
              </a:xfrm>
              <a:blipFill>
                <a:blip r:embed="rId4"/>
                <a:stretch>
                  <a:fillRect l="-815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7785"/>
            <a:ext cx="7912746" cy="272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804248" y="2067854"/>
                <a:ext cx="2448272" cy="1073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sz="2000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sz="2000" i="1">
                          <a:latin typeface="Cambria Math"/>
                        </a:rPr>
                        <m:t>−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𝐽</m:t>
                          </m:r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tr-TR" sz="2000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  <m:r>
                            <a:rPr lang="tr-TR" sz="2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067854"/>
                <a:ext cx="2448272" cy="107311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0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r-TR" dirty="0" err="1" smtClean="0">
                    <a:ea typeface="Cambria Math"/>
                  </a:rPr>
                  <a:t>Assignm</a:t>
                </a:r>
                <a:r>
                  <a:rPr lang="tr-TR" dirty="0" smtClean="0">
                    <a:ea typeface="Cambria Math"/>
                  </a:rPr>
                  <a:t>ent of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tr-TR" dirty="0" smtClean="0"/>
                  <a:t> Value </a:t>
                </a:r>
                <a:endParaRPr lang="tr-TR" dirty="0"/>
              </a:p>
            </p:txBody>
          </p:sp>
        </mc:Choice>
        <mc:Fallback xmlns="">
          <p:sp>
            <p:nvSpPr>
              <p:cNvPr id="2" name="Başlık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91264" cy="4781128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 err="1" smtClean="0">
                    <a:ea typeface="Cambria Math"/>
                  </a:rPr>
                  <a:t>Determine</a:t>
                </a:r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the</a:t>
                </a:r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learning</a:t>
                </a:r>
                <a:r>
                  <a:rPr lang="tr-TR" sz="2800" dirty="0" smtClean="0">
                    <a:ea typeface="Cambria Math"/>
                  </a:rPr>
                  <a:t> rate </a:t>
                </a:r>
                <a14:m>
                  <m:oMath xmlns:m="http://schemas.openxmlformats.org/officeDocument/2006/math">
                    <m:r>
                      <a:rPr lang="tr-TR" sz="28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by</a:t>
                </a:r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trial</a:t>
                </a:r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and</a:t>
                </a:r>
                <a:r>
                  <a:rPr lang="tr-TR" sz="2800" dirty="0" smtClean="0">
                    <a:ea typeface="Cambria Math"/>
                  </a:rPr>
                  <a:t> </a:t>
                </a:r>
                <a:r>
                  <a:rPr lang="tr-TR" sz="2800" dirty="0" err="1" smtClean="0">
                    <a:ea typeface="Cambria Math"/>
                  </a:rPr>
                  <a:t>error</a:t>
                </a:r>
                <a:endParaRPr lang="tr-TR" sz="2800" dirty="0" smtClean="0">
                  <a:ea typeface="Cambria Math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 err="1" smtClean="0">
                    <a:ea typeface="Cambria Math"/>
                  </a:rPr>
                  <a:t>Try</a:t>
                </a:r>
                <a:r>
                  <a:rPr lang="tr-TR" sz="2400" dirty="0" smtClean="0">
                    <a:ea typeface="Cambria Math"/>
                  </a:rPr>
                  <a:t> </a:t>
                </a:r>
                <a:r>
                  <a:rPr lang="tr-TR" sz="2400" dirty="0" err="1" smtClean="0">
                    <a:ea typeface="Cambria Math"/>
                  </a:rPr>
                  <a:t>different</a:t>
                </a:r>
                <a:r>
                  <a:rPr lang="tr-TR" sz="24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sz="2400" dirty="0" err="1" smtClean="0">
                    <a:ea typeface="Cambria Math"/>
                  </a:rPr>
                  <a:t>values</a:t>
                </a:r>
                <a:r>
                  <a:rPr lang="tr-TR" sz="2400" dirty="0" smtClean="0">
                    <a:ea typeface="Cambria Math"/>
                  </a:rPr>
                  <a:t> in </a:t>
                </a:r>
                <a:r>
                  <a:rPr lang="tr-TR" sz="2400" dirty="0" err="1" smtClean="0">
                    <a:ea typeface="Cambria Math"/>
                  </a:rPr>
                  <a:t>order</a:t>
                </a:r>
                <a:endParaRPr lang="tr-TR" sz="2400" dirty="0">
                  <a:ea typeface="Cambria Math"/>
                </a:endParaRP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sz="20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sz="2000" dirty="0" smtClean="0"/>
                  <a:t>={0.001, 0.003, 0.01, 0.03, 0.1, 0.3, 1}	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 err="1" smtClean="0"/>
                  <a:t>Analyze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the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change</a:t>
                </a:r>
                <a:r>
                  <a:rPr lang="tr-TR" sz="2400" dirty="0" smtClean="0"/>
                  <a:t> in </a:t>
                </a:r>
                <a:r>
                  <a:rPr lang="tr-TR" sz="2400" dirty="0" err="1" smtClean="0"/>
                  <a:t>cost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function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  <a:ea typeface="Cambria Math"/>
                      </a:rPr>
                      <m:t>𝐽</m:t>
                    </m:r>
                    <m:r>
                      <a:rPr lang="tr-TR" sz="2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2400" i="1">
                        <a:latin typeface="Cambria Math"/>
                      </a:rPr>
                      <m:t>)</m:t>
                    </m:r>
                  </m:oMath>
                </a14:m>
                <a:r>
                  <a:rPr lang="tr-TR" sz="2400" dirty="0"/>
                  <a:t> </a:t>
                </a:r>
                <a:r>
                  <a:rPr lang="tr-TR" sz="2400" dirty="0" smtClean="0"/>
                  <a:t>by iteration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91264" cy="4781128"/>
              </a:xfrm>
              <a:blipFill rotWithShape="1">
                <a:blip r:embed="rId3"/>
                <a:stretch>
                  <a:fillRect l="-1250" t="-1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80" y="3717032"/>
            <a:ext cx="41052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6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err="1" smtClean="0"/>
                  <a:t>Values</a:t>
                </a:r>
                <a:r>
                  <a:rPr lang="tr-TR" dirty="0" smtClean="0"/>
                  <a:t> </a:t>
                </a:r>
                <a:r>
                  <a:rPr lang="tr-TR" dirty="0" err="1"/>
                  <a:t>Initialization</a:t>
                </a:r>
                <a:r>
                  <a:rPr lang="tr-TR" dirty="0"/>
                  <a:t> </a:t>
                </a:r>
              </a:p>
            </p:txBody>
          </p:sp>
        </mc:Choice>
        <mc:Fallback xmlns="">
          <p:sp>
            <p:nvSpPr>
              <p:cNvPr id="2" name="Başlık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196951"/>
              </a:xfrm>
            </p:spPr>
            <p:txBody>
              <a:bodyPr>
                <a:normAutofit fontScale="92500"/>
              </a:bodyPr>
              <a:lstStyle/>
              <a:p>
                <a:r>
                  <a:rPr lang="tr-TR" dirty="0" err="1" smtClean="0"/>
                  <a:t>Initial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err="1" smtClean="0"/>
                  <a:t>values</a:t>
                </a:r>
                <a:r>
                  <a:rPr lang="tr-TR" dirty="0" smtClean="0"/>
                  <a:t> can </a:t>
                </a:r>
                <a:r>
                  <a:rPr lang="tr-TR" dirty="0" err="1" smtClean="0"/>
                  <a:t>result</a:t>
                </a:r>
                <a:r>
                  <a:rPr lang="tr-TR" dirty="0" smtClean="0"/>
                  <a:t> in </a:t>
                </a:r>
                <a:r>
                  <a:rPr lang="tr-TR" dirty="0" err="1" smtClean="0"/>
                  <a:t>stucks</a:t>
                </a:r>
                <a:r>
                  <a:rPr lang="tr-TR" dirty="0" smtClean="0"/>
                  <a:t> at </a:t>
                </a:r>
                <a:r>
                  <a:rPr lang="tr-TR" dirty="0" err="1" smtClean="0"/>
                  <a:t>local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minima</a:t>
                </a:r>
                <a:endParaRPr lang="tr-TR" dirty="0" smtClean="0"/>
              </a:p>
              <a:p>
                <a:r>
                  <a:rPr lang="tr-TR" dirty="0" err="1" smtClean="0"/>
                  <a:t>In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each</a:t>
                </a:r>
                <a:r>
                  <a:rPr lang="tr-TR" dirty="0" smtClean="0"/>
                  <a:t> </a:t>
                </a:r>
                <a:r>
                  <a:rPr lang="tr-TR" dirty="0" err="1"/>
                  <a:t>gradient</a:t>
                </a:r>
                <a:r>
                  <a:rPr lang="tr-TR" dirty="0"/>
                  <a:t> </a:t>
                </a:r>
                <a:r>
                  <a:rPr lang="tr-TR" dirty="0" err="1"/>
                  <a:t>descent</a:t>
                </a:r>
                <a:r>
                  <a:rPr lang="tr-TR" dirty="0"/>
                  <a:t> </a:t>
                </a:r>
                <a:r>
                  <a:rPr lang="tr-TR" dirty="0" err="1" smtClean="0"/>
                  <a:t>iteration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tr-TR" dirty="0" smtClean="0"/>
                  <a:t> update</a:t>
                </a:r>
              </a:p>
              <a:p>
                <a:pPr lvl="1"/>
                <a:r>
                  <a:rPr lang="tr-TR" dirty="0" err="1" smtClean="0"/>
                  <a:t>Batch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mode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uses</a:t>
                </a:r>
                <a:r>
                  <a:rPr lang="tr-TR" dirty="0" smtClean="0"/>
                  <a:t> </a:t>
                </a:r>
                <a:r>
                  <a:rPr lang="tr-TR" err="1" smtClean="0"/>
                  <a:t>all</a:t>
                </a:r>
                <a:r>
                  <a:rPr lang="tr-TR" smtClean="0"/>
                  <a:t> </a:t>
                </a:r>
                <a:r>
                  <a:rPr lang="en-US" smtClean="0"/>
                  <a:t>or batch size of </a:t>
                </a:r>
                <a:r>
                  <a:rPr lang="tr-TR" smtClean="0"/>
                  <a:t>training </a:t>
                </a:r>
                <a:r>
                  <a:rPr lang="tr-TR" dirty="0" err="1"/>
                  <a:t>samples</a:t>
                </a:r>
                <a:r>
                  <a:rPr lang="tr-TR" dirty="0"/>
                  <a:t> </a:t>
                </a:r>
                <a:endParaRPr lang="tr-TR" dirty="0" smtClean="0"/>
              </a:p>
              <a:p>
                <a:pPr lvl="1"/>
                <a:r>
                  <a:rPr lang="tr-TR" dirty="0" err="1" smtClean="0"/>
                  <a:t>Incremental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mode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uses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single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training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sample</a:t>
                </a:r>
                <a:r>
                  <a:rPr lang="tr-TR" dirty="0" smtClean="0"/>
                  <a:t> 	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196951"/>
              </a:xfrm>
              <a:blipFill>
                <a:blip r:embed="rId3"/>
                <a:stretch>
                  <a:fillRect l="-1481" t="-2290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2" y="4005064"/>
            <a:ext cx="3876848" cy="2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5"/>
          <a:stretch/>
        </p:blipFill>
        <p:spPr bwMode="auto">
          <a:xfrm>
            <a:off x="4211960" y="4005064"/>
            <a:ext cx="4824536" cy="2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Stochastic</a:t>
            </a:r>
            <a:r>
              <a:rPr lang="tr-TR" dirty="0" smtClean="0"/>
              <a:t> </a:t>
            </a:r>
            <a:r>
              <a:rPr lang="tr-TR" dirty="0" err="1" smtClean="0"/>
              <a:t>Gradient</a:t>
            </a:r>
            <a:r>
              <a:rPr lang="tr-TR" dirty="0" smtClean="0"/>
              <a:t> </a:t>
            </a:r>
            <a:r>
              <a:rPr lang="tr-TR" dirty="0" err="1" smtClean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Update of </a:t>
                </a:r>
                <a:r>
                  <a:rPr lang="tr-TR" dirty="0" err="1" smtClean="0"/>
                  <a:t>parameters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random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subset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training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samples</a:t>
                </a:r>
                <a:r>
                  <a:rPr lang="tr-TR" dirty="0" smtClean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err="1"/>
                  <a:t>Similar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incremental</a:t>
                </a:r>
                <a:r>
                  <a:rPr lang="tr-TR" dirty="0"/>
                  <a:t> </a:t>
                </a:r>
                <a:r>
                  <a:rPr lang="tr-TR" dirty="0" err="1"/>
                  <a:t>gradient</a:t>
                </a:r>
                <a:r>
                  <a:rPr lang="tr-TR" dirty="0"/>
                  <a:t>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when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update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each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training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sample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Idea is: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:r>
                  <a:rPr lang="tr-TR" dirty="0" err="1"/>
                  <a:t>each</a:t>
                </a:r>
                <a:r>
                  <a:rPr lang="tr-TR" dirty="0"/>
                  <a:t> (</a:t>
                </a:r>
                <a:r>
                  <a:rPr lang="tr-TR" b="1" dirty="0" err="1"/>
                  <a:t>x</a:t>
                </a:r>
                <a:r>
                  <a:rPr lang="tr-TR" dirty="0" err="1"/>
                  <a:t>,y</a:t>
                </a:r>
                <a:r>
                  <a:rPr lang="tr-TR" dirty="0"/>
                  <a:t>)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tr-TR" b="1">
                        <a:latin typeface="Cambria Math"/>
                        <a:ea typeface="Cambria Math"/>
                      </a:rPr>
                      <m:t>𝐃𝐚𝐭𝐚</m:t>
                    </m:r>
                  </m:oMath>
                </a14:m>
                <a:r>
                  <a:rPr lang="tr-TR" b="1" dirty="0">
                    <a:ea typeface="Cambria Math"/>
                  </a:rPr>
                  <a:t>: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tr-TR" b="1" i="1">
                                      <a:latin typeface="Cambria Math"/>
                                      <a:ea typeface="Cambria Math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tr-TR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tr-TR" dirty="0"/>
              </a:p>
              <a:p>
                <a:pPr>
                  <a:lnSpc>
                    <a:spcPct val="120000"/>
                  </a:lnSpc>
                </a:pPr>
                <a:r>
                  <a:rPr lang="tr-TR" dirty="0" err="1" smtClean="0"/>
                  <a:t>Much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faster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than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batch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descent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smtClean="0"/>
                  <a:t>Gradient</a:t>
                </a:r>
                <a:r>
                  <a:rPr lang="en-US" smtClean="0"/>
                  <a:t>s</a:t>
                </a:r>
                <a:r>
                  <a:rPr lang="tr-TR" smtClean="0"/>
                  <a:t> </a:t>
                </a:r>
                <a:r>
                  <a:rPr lang="tr-TR" dirty="0" err="1" smtClean="0"/>
                  <a:t>may</a:t>
                </a:r>
                <a:r>
                  <a:rPr lang="tr-TR" dirty="0" smtClean="0"/>
                  <a:t> not be </a:t>
                </a:r>
                <a:r>
                  <a:rPr lang="tr-TR" dirty="0" err="1" smtClean="0"/>
                  <a:t>towards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local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minima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each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sample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endParaRPr lang="en-US" b="1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  <a:blipFill>
                <a:blip r:embed="rId2"/>
                <a:stretch>
                  <a:fillRect l="-100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1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versus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en-US" dirty="0" smtClean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86"/>
          <a:stretch/>
        </p:blipFill>
        <p:spPr>
          <a:xfrm>
            <a:off x="539552" y="1569150"/>
            <a:ext cx="3724275" cy="2510933"/>
          </a:xfrm>
          <a:noFill/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179512" y="4221088"/>
            <a:ext cx="4320480" cy="2448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3100" dirty="0" smtClean="0"/>
              <a:t>Data </a:t>
            </a:r>
            <a:r>
              <a:rPr lang="tr-TR" sz="3100" dirty="0" err="1" smtClean="0"/>
              <a:t>usually</a:t>
            </a:r>
            <a:r>
              <a:rPr lang="tr-TR" sz="3100" dirty="0" smtClean="0"/>
              <a:t> has </a:t>
            </a:r>
            <a:r>
              <a:rPr lang="tr-TR" sz="3100" dirty="0" err="1" smtClean="0"/>
              <a:t>the</a:t>
            </a:r>
            <a:r>
              <a:rPr lang="tr-TR" sz="3100" dirty="0" smtClean="0"/>
              <a:t> </a:t>
            </a:r>
            <a:r>
              <a:rPr lang="tr-TR" sz="3100" dirty="0" err="1" smtClean="0"/>
              <a:t>true</a:t>
            </a:r>
            <a:r>
              <a:rPr lang="tr-TR" sz="3100" dirty="0" smtClean="0"/>
              <a:t> </a:t>
            </a:r>
            <a:r>
              <a:rPr lang="tr-TR" sz="3100" dirty="0" err="1" smtClean="0"/>
              <a:t>labels</a:t>
            </a:r>
            <a:endParaRPr lang="tr-TR" sz="31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sz="2900" dirty="0" err="1"/>
              <a:t>blue</a:t>
            </a:r>
            <a:r>
              <a:rPr lang="tr-TR" sz="2900" dirty="0"/>
              <a:t> </a:t>
            </a:r>
            <a:r>
              <a:rPr lang="tr-TR" sz="2900" dirty="0" err="1"/>
              <a:t>or</a:t>
            </a:r>
            <a:r>
              <a:rPr lang="tr-TR" sz="2900" dirty="0"/>
              <a:t> </a:t>
            </a:r>
            <a:r>
              <a:rPr lang="tr-TR" sz="2900" dirty="0" err="1"/>
              <a:t>black</a:t>
            </a:r>
            <a:endParaRPr lang="tr-TR" sz="2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err="1" smtClean="0"/>
              <a:t>Answers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labels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1 </a:t>
            </a:r>
            <a:r>
              <a:rPr lang="tr-TR" dirty="0" err="1" smtClean="0"/>
              <a:t>to</a:t>
            </a:r>
            <a:r>
              <a:rPr lang="tr-TR" dirty="0" smtClean="0"/>
              <a:t> 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N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classes</a:t>
            </a:r>
            <a:endParaRPr lang="tr-TR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Data </a:t>
            </a:r>
            <a:r>
              <a:rPr lang="tr-TR" dirty="0" err="1" smtClean="0"/>
              <a:t>represented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endParaRPr lang="tr-TR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X1 </a:t>
            </a:r>
            <a:r>
              <a:rPr lang="tr-TR" dirty="0" err="1" smtClean="0"/>
              <a:t>and</a:t>
            </a:r>
            <a:r>
              <a:rPr lang="tr-TR" dirty="0" smtClean="0"/>
              <a:t> X2</a:t>
            </a:r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5"/>
          <a:stretch/>
        </p:blipFill>
        <p:spPr bwMode="auto">
          <a:xfrm>
            <a:off x="4393077" y="1556792"/>
            <a:ext cx="4524375" cy="251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İçerik Yer Tutucusu 2"/>
          <p:cNvSpPr txBox="1">
            <a:spLocks/>
          </p:cNvSpPr>
          <p:nvPr/>
        </p:nvSpPr>
        <p:spPr>
          <a:xfrm>
            <a:off x="4392488" y="4221088"/>
            <a:ext cx="4644008" cy="2448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3100" dirty="0"/>
              <a:t>Data </a:t>
            </a:r>
            <a:r>
              <a:rPr lang="tr-TR" sz="3100" dirty="0" err="1"/>
              <a:t>usually</a:t>
            </a:r>
            <a:r>
              <a:rPr lang="tr-TR" sz="3100" dirty="0"/>
              <a:t> </a:t>
            </a:r>
            <a:r>
              <a:rPr lang="tr-TR" sz="3100"/>
              <a:t>has </a:t>
            </a:r>
            <a:r>
              <a:rPr lang="tr-TR" sz="3100" smtClean="0"/>
              <a:t>the true values</a:t>
            </a:r>
            <a:endParaRPr lang="tr-TR" sz="31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sz="2900" dirty="0" smtClean="0"/>
              <a:t>250.75, 10.9, ...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3100" dirty="0" err="1" smtClean="0"/>
              <a:t>Answers</a:t>
            </a:r>
            <a:r>
              <a:rPr lang="tr-TR" sz="3100" dirty="0" smtClean="0"/>
              <a:t> </a:t>
            </a:r>
            <a:r>
              <a:rPr lang="tr-TR" sz="3100" dirty="0" err="1" smtClean="0"/>
              <a:t>are</a:t>
            </a:r>
            <a:r>
              <a:rPr lang="tr-TR" sz="3100" dirty="0" smtClean="0"/>
              <a:t> </a:t>
            </a:r>
            <a:r>
              <a:rPr lang="tr-TR" sz="3100" dirty="0" err="1" smtClean="0"/>
              <a:t>real</a:t>
            </a:r>
            <a:r>
              <a:rPr lang="tr-TR" sz="3100" dirty="0" smtClean="0"/>
              <a:t> </a:t>
            </a:r>
            <a:r>
              <a:rPr lang="tr-TR" sz="3100" dirty="0" err="1" smtClean="0"/>
              <a:t>numbers</a:t>
            </a:r>
            <a:endParaRPr lang="tr-TR" sz="3100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err="1"/>
              <a:t>maximum</a:t>
            </a:r>
            <a:r>
              <a:rPr lang="tr-TR" dirty="0"/>
              <a:t> </a:t>
            </a:r>
            <a:r>
              <a:rPr lang="tr-TR" dirty="0" err="1" smtClean="0"/>
              <a:t>velocity</a:t>
            </a:r>
            <a:r>
              <a:rPr lang="tr-TR" dirty="0" smtClean="0"/>
              <a:t>: </a:t>
            </a:r>
            <a:r>
              <a:rPr lang="tr-TR" sz="2900" dirty="0" smtClean="0"/>
              <a:t>[0</a:t>
            </a:r>
            <a:r>
              <a:rPr lang="tr-TR" sz="2900" dirty="0"/>
              <a:t>, 300</a:t>
            </a:r>
            <a:r>
              <a:rPr lang="tr-TR" sz="2900" dirty="0" smtClean="0"/>
              <a:t>]</a:t>
            </a:r>
            <a:endParaRPr lang="tr-TR" sz="2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Data </a:t>
            </a:r>
            <a:r>
              <a:rPr lang="tr-TR" dirty="0" err="1" smtClean="0"/>
              <a:t>represented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endParaRPr lang="tr-TR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Motor </a:t>
            </a:r>
            <a:r>
              <a:rPr lang="tr-TR" dirty="0" err="1" smtClean="0"/>
              <a:t>power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20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Feature</a:t>
            </a:r>
            <a:r>
              <a:rPr lang="tr-TR" dirty="0" smtClean="0"/>
              <a:t> </a:t>
            </a:r>
            <a:r>
              <a:rPr lang="tr-TR" dirty="0" err="1"/>
              <a:t>Normalization</a:t>
            </a:r>
            <a:r>
              <a:rPr lang="tr-T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smtClean="0"/>
                  <a:t>For </a:t>
                </a:r>
                <a:r>
                  <a:rPr lang="tr-TR" dirty="0" err="1" smtClean="0"/>
                  <a:t>faster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convergence</a:t>
                </a:r>
                <a:r>
                  <a:rPr lang="tr-TR" dirty="0" smtClean="0"/>
                  <a:t> </a:t>
                </a:r>
                <a:r>
                  <a:rPr lang="tr-TR" err="1" smtClean="0"/>
                  <a:t>features</a:t>
                </a:r>
                <a:r>
                  <a:rPr lang="tr-TR" smtClean="0"/>
                  <a:t> </a:t>
                </a:r>
                <a:r>
                  <a:rPr lang="en-US" smtClean="0"/>
                  <a:t>have</a:t>
                </a:r>
                <a:r>
                  <a:rPr lang="tr-TR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be at </a:t>
                </a:r>
                <a:r>
                  <a:rPr lang="tr-TR" dirty="0" err="1" smtClean="0"/>
                  <a:t>similar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scales</a:t>
                </a:r>
                <a:r>
                  <a:rPr lang="tr-TR" dirty="0" smtClean="0"/>
                  <a:t>.</a:t>
                </a: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err="1" smtClean="0"/>
                  <a:t>Features</a:t>
                </a:r>
                <a:r>
                  <a:rPr lang="tr-TR" smtClean="0"/>
                  <a:t> </a:t>
                </a:r>
                <a:r>
                  <a:rPr lang="en-US" smtClean="0"/>
                  <a:t>should</a:t>
                </a:r>
                <a:r>
                  <a:rPr lang="tr-TR" smtClean="0"/>
                  <a:t> </a:t>
                </a:r>
                <a:r>
                  <a:rPr lang="tr-TR" dirty="0" smtClean="0"/>
                  <a:t>be </a:t>
                </a:r>
                <a:r>
                  <a:rPr lang="tr-TR" dirty="0" err="1" smtClean="0"/>
                  <a:t>normalized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such</a:t>
                </a:r>
                <a:r>
                  <a:rPr lang="tr-TR" dirty="0" smtClean="0"/>
                  <a:t> </a:t>
                </a:r>
                <a:r>
                  <a:rPr lang="tr-TR" err="1" smtClean="0"/>
                  <a:t>that</a:t>
                </a:r>
                <a:r>
                  <a:rPr lang="tr-TR" smtClean="0"/>
                  <a:t> </a:t>
                </a:r>
                <a:endParaRPr lang="en-US" smtClean="0"/>
              </a:p>
              <a:p>
                <a:pPr lvl="1"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smtClean="0"/>
                  <a:t>each </a:t>
                </a:r>
                <a:r>
                  <a:rPr lang="tr-TR" dirty="0" err="1" smtClean="0"/>
                  <a:t>normalized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feature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tr-TR" dirty="0" smtClean="0"/>
                  <a:t>is in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range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0" i="0" dirty="0" smtClean="0">
                        <a:latin typeface="Cambria Math"/>
                        <a:ea typeface="Cambria Math"/>
                      </a:rPr>
                      <m:t>−1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tr-TR" dirty="0" smtClean="0"/>
                  <a:t>.</a:t>
                </a:r>
              </a:p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err="1" smtClean="0"/>
                  <a:t>The</a:t>
                </a:r>
                <a:r>
                  <a:rPr lang="tr-TR" smtClean="0"/>
                  <a:t> following</a:t>
                </a:r>
                <a:r>
                  <a:rPr lang="en-US" smtClean="0"/>
                  <a:t> </a:t>
                </a:r>
                <a:r>
                  <a:rPr lang="tr-TR" smtClean="0"/>
                  <a:t>normalization </a:t>
                </a:r>
                <a:r>
                  <a:rPr lang="tr-TR" dirty="0" err="1" smtClean="0"/>
                  <a:t>formulae</a:t>
                </a:r>
                <a:r>
                  <a:rPr lang="tr-TR" dirty="0" smtClean="0"/>
                  <a:t> can be </a:t>
                </a:r>
                <a:r>
                  <a:rPr lang="tr-TR" dirty="0" err="1" smtClean="0"/>
                  <a:t>used</a:t>
                </a:r>
                <a:r>
                  <a:rPr lang="tr-TR" dirty="0" smtClean="0"/>
                  <a:t>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tr-TR" smtClean="0"/>
                  <a:t>z-</a:t>
                </a:r>
                <a:r>
                  <a:rPr lang="tr-TR" err="1" smtClean="0"/>
                  <a:t>score</a:t>
                </a:r>
                <a:r>
                  <a:rPr lang="tr-TR" smtClean="0"/>
                  <a:t> normalization</a:t>
                </a:r>
                <a:r>
                  <a:rPr lang="en-US"/>
                  <a:t> </a:t>
                </a:r>
                <a:r>
                  <a:rPr lang="en-US" smtClean="0"/>
                  <a:t>(a.k.a standardization</a:t>
                </a:r>
                <a:r>
                  <a:rPr lang="en-US"/>
                  <a:t>)</a:t>
                </a:r>
                <a:r>
                  <a:rPr lang="tr-TR" smtClean="0"/>
                  <a:t>: </a:t>
                </a:r>
                <a:r>
                  <a:rPr lang="tr-TR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tr-TR" i="1">
                                <a:latin typeface="Cambria Math"/>
                              </a:rPr>
                              <m:t>(</m:t>
                            </m:r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tr-TR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dirty="0" err="1" smtClean="0"/>
                  <a:t>max-min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normalization</a:t>
                </a:r>
                <a:r>
                  <a:rPr lang="tr-TR" dirty="0" smtClean="0"/>
                  <a:t>: 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tr-TR" i="1">
                                <a:latin typeface="Cambria Math"/>
                              </a:rPr>
                              <m:t>(</m:t>
                            </m:r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𝑚𝑖𝑛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  <m:r>
                          <a:rPr lang="tr-TR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𝑚</m:t>
                                </m:r>
                                <m:r>
                                  <a:rPr lang="tr-TR" b="0" i="1" smtClean="0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tr-TR" dirty="0" smtClean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smtClean="0">
                    <a:ea typeface="Cambria Math"/>
                  </a:rPr>
                  <a:t>Examples,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tr-TR" dirty="0" smtClean="0">
                    <a:ea typeface="Cambria Math"/>
                  </a:rPr>
                  <a:t>True scaling:	</a:t>
                </a:r>
                <a14:m>
                  <m:oMath xmlns:m="http://schemas.openxmlformats.org/officeDocument/2006/math">
                    <m:r>
                      <a:rPr lang="tr-TR" dirty="0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r>
                          <a:rPr lang="tr-TR" i="1">
                            <a:latin typeface="Cambria Math"/>
                          </a:rPr>
                          <m:t>(</m:t>
                        </m:r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tr-TR" dirty="0" smtClean="0"/>
                  <a:t>	</a:t>
                </a:r>
                <a:r>
                  <a:rPr lang="tr-TR" dirty="0">
                    <a:ea typeface="Cambria Math"/>
                  </a:rPr>
                  <a:t> </a:t>
                </a:r>
                <a:r>
                  <a:rPr lang="tr-TR" dirty="0" smtClean="0">
                    <a:ea typeface="Cambria Math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tr-TR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tr-TR" b="0" i="1" dirty="0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 dirty="0" smtClean="0">
                        <a:latin typeface="Cambria Math"/>
                      </a:rPr>
                      <m:t>0.5</m:t>
                    </m:r>
                  </m:oMath>
                </a14:m>
                <a:r>
                  <a:rPr lang="tr-TR" dirty="0" smtClean="0"/>
                  <a:t>	</a:t>
                </a:r>
              </a:p>
              <a:p>
                <a:pPr lvl="1"/>
                <a:r>
                  <a:rPr lang="tr-TR" dirty="0" err="1" smtClean="0">
                    <a:ea typeface="Cambria Math"/>
                  </a:rPr>
                  <a:t>False</a:t>
                </a:r>
                <a:r>
                  <a:rPr lang="tr-TR" dirty="0" smtClean="0">
                    <a:ea typeface="Cambria Math"/>
                  </a:rPr>
                  <a:t> </a:t>
                </a:r>
                <a:r>
                  <a:rPr lang="tr-TR" dirty="0" err="1" smtClean="0">
                    <a:ea typeface="Cambria Math"/>
                  </a:rPr>
                  <a:t>scaling</a:t>
                </a:r>
                <a:r>
                  <a:rPr lang="tr-TR" dirty="0" smtClean="0">
                    <a:ea typeface="Cambria Math"/>
                  </a:rPr>
                  <a:t>:	 </a:t>
                </a:r>
                <a14:m>
                  <m:oMath xmlns:m="http://schemas.openxmlformats.org/officeDocument/2006/math">
                    <m:r>
                      <a:rPr lang="tr-TR" dirty="0">
                        <a:latin typeface="Cambria Math"/>
                        <a:ea typeface="Cambria Math"/>
                      </a:rPr>
                      <m:t>−1</m:t>
                    </m:r>
                    <m:r>
                      <a:rPr lang="tr-TR" b="0" i="0" dirty="0" smtClean="0">
                        <a:latin typeface="Cambria Math"/>
                        <a:ea typeface="Cambria Math"/>
                      </a:rPr>
                      <m:t>00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 dirty="0" smtClean="0">
                        <a:latin typeface="Cambria Math"/>
                      </a:rPr>
                      <m:t>50</m:t>
                    </m:r>
                    <m:r>
                      <a:rPr lang="tr-TR" b="0" i="0" dirty="0" smtClean="0">
                        <a:latin typeface="Cambria Math"/>
                      </a:rPr>
                      <m:t>          </m:t>
                    </m:r>
                    <m:r>
                      <a:rPr lang="tr-TR" b="0" i="0" dirty="0" smtClean="0">
                        <a:latin typeface="Cambria Math"/>
                        <a:ea typeface="Cambria Math"/>
                      </a:rPr>
                      <m:t>−0.0001</m:t>
                    </m:r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𝑗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tr-TR" i="1" dirty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 dirty="0" smtClean="0">
                        <a:latin typeface="Cambria Math"/>
                        <a:ea typeface="Cambria Math"/>
                      </a:rPr>
                      <m:t>0.001</m:t>
                    </m:r>
                  </m:oMath>
                </a14:m>
                <a:endParaRPr lang="tr-TR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>
                <a:blip r:embed="rId2"/>
                <a:stretch>
                  <a:fillRect l="-667" t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-Şekli 3"/>
          <p:cNvSpPr/>
          <p:nvPr/>
        </p:nvSpPr>
        <p:spPr>
          <a:xfrm rot="18688026">
            <a:off x="2703528" y="5242810"/>
            <a:ext cx="292444" cy="141807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Çarpma 5"/>
          <p:cNvSpPr/>
          <p:nvPr/>
        </p:nvSpPr>
        <p:spPr>
          <a:xfrm>
            <a:off x="2699792" y="5589240"/>
            <a:ext cx="371924" cy="36004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74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Normal </a:t>
            </a:r>
            <a:r>
              <a:rPr lang="tr-TR" dirty="0" err="1" smtClean="0"/>
              <a:t>Equation</a:t>
            </a:r>
            <a:r>
              <a:rPr lang="tr-TR" dirty="0" smtClean="0"/>
              <a:t> Solution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b="1" i="1" smtClean="0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err="1" smtClean="0"/>
                  <a:t>parameters</a:t>
                </a:r>
                <a:r>
                  <a:rPr lang="tr-TR" dirty="0" smtClean="0"/>
                  <a:t> can be </a:t>
                </a:r>
                <a:r>
                  <a:rPr lang="tr-TR" dirty="0" err="1" smtClean="0"/>
                  <a:t>solved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without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using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algorithm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err="1" smtClean="0"/>
                  <a:t>Having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err="1" smtClean="0"/>
                  <a:t>following</a:t>
                </a:r>
                <a:r>
                  <a:rPr lang="tr-TR" smtClean="0"/>
                  <a:t> matrices</a:t>
                </a:r>
                <a:endParaRPr lang="tr-T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  <m:sub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 </m:t>
                        </m:r>
                        <m:d>
                          <m:dPr>
                            <m:ctrlPr>
                              <a:rPr lang="tr-TR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tr-TR" b="0" i="1" dirty="0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tr-TR" b="0" i="1" dirty="0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e>
                        </m:d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,</a:t>
                </a:r>
                <a:r>
                  <a:rPr lang="tr-TR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𝑿</m:t>
                        </m:r>
                      </m:e>
                      <m:sub>
                        <m:r>
                          <a:rPr lang="tr-TR" i="1" dirty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tr-T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+1)</m:t>
                        </m:r>
                      </m:sub>
                    </m:sSub>
                    <m:r>
                      <a:rPr lang="tr-T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tr-TR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tr-TR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tr-TR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tr-TR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tr-TR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tr-TR" i="1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𝒀</m:t>
                        </m:r>
                      </m:e>
                      <m:sub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tr-T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tr-TR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tr-TR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b="0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</a:t>
                </a:r>
              </a:p>
              <a:p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Normal </a:t>
                </a:r>
                <a:r>
                  <a:rPr lang="tr-TR" dirty="0" err="1" smtClean="0"/>
                  <a:t>equation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solution</a:t>
                </a:r>
                <a:r>
                  <a:rPr lang="tr-TR" dirty="0" smtClean="0"/>
                  <a:t> is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𝑿</m:t>
                          </m:r>
                        </m:e>
                        <m:sub>
                          <m:r>
                            <a:rPr lang="tr-TR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tr-T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tr-T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i="1" dirty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tr-TR" i="1" dirty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.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tr-TR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tr-T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i="1" dirty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tr-TR" i="1" dirty="0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a:rPr lang="tr-T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tr-TR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𝒀</m:t>
                          </m:r>
                        </m:e>
                        <m:sub>
                          <m:r>
                            <a:rPr lang="tr-TR" i="1" dirty="0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tr-T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tr-TR" i="1" dirty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𝑱</m:t>
                      </m:r>
                      <m:d>
                        <m:dPr>
                          <m:ctrlPr>
                            <a:rPr lang="tr-TR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tr-TR" b="1" i="1" dirty="0" smtClean="0">
                  <a:latin typeface="Cambria Math"/>
                  <a:ea typeface="Cambria Math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dirty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𝑿</m:t>
                      </m:r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0" i="1" dirty="0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𝒀</m:t>
                      </m:r>
                      <m:r>
                        <a:rPr lang="tr-TR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b="1" i="1" dirty="0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tr-TR" b="0" i="1" dirty="0" smtClean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𝑿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0" i="1" dirty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𝒀</m:t>
                      </m:r>
                    </m:oMath>
                  </m:oMathPara>
                </a14:m>
                <a:endParaRPr lang="tr-TR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dirty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tr-TR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𝑿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𝒀</m:t>
                      </m:r>
                      <m:r>
                        <a:rPr lang="tr-TR" i="1" dirty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tr-TR" i="1" dirty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tr-TR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tr-TR" b="1" i="1" dirty="0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tr-TR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tr-TR" b="1" i="1" dirty="0">
                                      <a:latin typeface="Cambria Math"/>
                                      <a:ea typeface="Cambria Math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tr-TR" b="0" i="1" dirty="0" smtClean="0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tr-TR" b="1" i="1" dirty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  <m:r>
                                <a:rPr lang="tr-TR" b="1" i="1" dirty="0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 dirty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tr-TR" b="1" i="1" dirty="0">
                              <a:latin typeface="Cambria Math"/>
                              <a:ea typeface="Cambria Math"/>
                            </a:rPr>
                            <m:t>𝑿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tr-TR" b="1" i="1" dirty="0">
                          <a:latin typeface="Cambria Math"/>
                          <a:ea typeface="Cambria Math"/>
                        </a:rPr>
                        <m:t>𝒀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>
                <a:blip r:embed="rId2"/>
                <a:stretch>
                  <a:fillRect l="-667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Ok Bağlayıcısı 6"/>
          <p:cNvCxnSpPr/>
          <p:nvPr/>
        </p:nvCxnSpPr>
        <p:spPr>
          <a:xfrm flipH="1">
            <a:off x="6516216" y="4619501"/>
            <a:ext cx="864096" cy="35801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7184392" y="4353984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dirty="0" err="1" smtClean="0"/>
                  <a:t>Minimizing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  <a:ea typeface="Cambria Math"/>
                      </a:rPr>
                      <m:t>𝑱</m:t>
                    </m:r>
                    <m:d>
                      <m:d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dirty="0" smtClean="0"/>
                  <a:t> </a:t>
                </a:r>
                <a:endParaRPr lang="tr-TR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92" y="4353984"/>
                <a:ext cx="194421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5868144" y="4723316"/>
            <a:ext cx="648072" cy="6167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73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Normal </a:t>
            </a:r>
            <a:r>
              <a:rPr lang="tr-TR" dirty="0" err="1" smtClean="0"/>
              <a:t>Equation</a:t>
            </a:r>
            <a:r>
              <a:rPr lang="tr-TR" dirty="0" smtClean="0"/>
              <a:t> Solution: </a:t>
            </a:r>
            <a:br>
              <a:rPr lang="tr-TR" dirty="0" smtClean="0"/>
            </a:br>
            <a:r>
              <a:rPr lang="tr-TR" dirty="0" err="1" smtClean="0"/>
              <a:t>Pros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Cons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400" dirty="0" smtClean="0"/>
                  <a:t>There is </a:t>
                </a:r>
                <a:r>
                  <a:rPr lang="tr-TR" sz="2400" dirty="0" err="1" smtClean="0"/>
                  <a:t>no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need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for</a:t>
                </a:r>
                <a:r>
                  <a:rPr lang="tr-TR" sz="2400" dirty="0" smtClean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000" dirty="0" err="1" smtClean="0">
                    <a:ea typeface="Cambria Math"/>
                  </a:rPr>
                  <a:t>learning</a:t>
                </a:r>
                <a:r>
                  <a:rPr lang="tr-TR" sz="2000" dirty="0" smtClean="0">
                    <a:ea typeface="Cambria Math"/>
                  </a:rPr>
                  <a:t> rate </a:t>
                </a:r>
                <a14:m>
                  <m:oMath xmlns:m="http://schemas.openxmlformats.org/officeDocument/2006/math">
                    <m:r>
                      <a:rPr lang="tr-TR" sz="200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000" smtClean="0">
                    <a:ea typeface="Cambria Math"/>
                  </a:rPr>
                  <a:t>, </a:t>
                </a:r>
                <a:r>
                  <a:rPr lang="tr-TR" sz="2000" smtClean="0"/>
                  <a:t>feature scaling</a:t>
                </a:r>
                <a:r>
                  <a:rPr lang="en-US" sz="2000"/>
                  <a:t> </a:t>
                </a:r>
                <a:r>
                  <a:rPr lang="en-US" sz="2000" smtClean="0"/>
                  <a:t>or </a:t>
                </a:r>
                <a:r>
                  <a:rPr lang="tr-TR" sz="2000" smtClean="0"/>
                  <a:t>iterations</a:t>
                </a:r>
                <a:endParaRPr lang="tr-TR" sz="2000" dirty="0" smtClean="0"/>
              </a:p>
              <a:p>
                <a:pPr>
                  <a:lnSpc>
                    <a:spcPct val="120000"/>
                  </a:lnSpc>
                </a:pPr>
                <a:r>
                  <a:rPr lang="tr-TR" sz="2400" dirty="0" err="1" smtClean="0"/>
                  <a:t>When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number</a:t>
                </a:r>
                <a:r>
                  <a:rPr lang="tr-TR" sz="2400" dirty="0" smtClean="0"/>
                  <a:t> of </a:t>
                </a:r>
                <a:r>
                  <a:rPr lang="tr-TR" sz="2400" dirty="0" err="1" smtClean="0"/>
                  <a:t>features</a:t>
                </a:r>
                <a:r>
                  <a:rPr lang="tr-TR" sz="2400" dirty="0" smtClean="0"/>
                  <a:t> N is </a:t>
                </a:r>
                <a:r>
                  <a:rPr lang="tr-TR" sz="2400" dirty="0" err="1" smtClean="0"/>
                  <a:t>large</a:t>
                </a:r>
                <a:r>
                  <a:rPr lang="tr-TR" sz="2400" dirty="0" smtClean="0"/>
                  <a:t> normal </a:t>
                </a:r>
                <a:r>
                  <a:rPr lang="tr-TR" sz="2400" dirty="0" err="1" smtClean="0"/>
                  <a:t>equation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solution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may</a:t>
                </a:r>
                <a:r>
                  <a:rPr lang="tr-TR" sz="2400" dirty="0" smtClean="0"/>
                  <a:t> be </a:t>
                </a:r>
                <a:r>
                  <a:rPr lang="tr-TR" sz="2400" dirty="0" err="1" smtClean="0"/>
                  <a:t>too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slow</a:t>
                </a:r>
                <a:endParaRPr lang="tr-TR" sz="2400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sz="20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tr-TR" sz="2000" b="1" i="1" dirty="0">
                            <a:latin typeface="Cambria Math"/>
                            <a:ea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tr-TR" sz="20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tr-TR" sz="2000" b="1" i="1" dirty="0">
                                <a:latin typeface="Cambria Math"/>
                                <a:ea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tr-TR" sz="200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tr-TR" sz="2000" b="1" i="1" dirty="0">
                            <a:latin typeface="Cambria Math"/>
                            <a:ea typeface="Cambria Math"/>
                          </a:rPr>
                          <m:t>𝑿</m:t>
                        </m:r>
                        <m:r>
                          <a:rPr lang="tr-TR" sz="2000" b="1" i="1" dirty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/>
                          </a:rPr>
                          <m:t>𝑁</m:t>
                        </m:r>
                        <m:r>
                          <a:rPr lang="tr-T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tr-TR" sz="2000" dirty="0" smtClean="0"/>
                  <a:t> </a:t>
                </a:r>
                <a:r>
                  <a:rPr lang="tr-TR" sz="2000" smtClean="0"/>
                  <a:t>operation </a:t>
                </a:r>
                <a:r>
                  <a:rPr lang="tr-TR" sz="2000" dirty="0" smtClean="0"/>
                  <a:t>is </a:t>
                </a:r>
                <a:r>
                  <a:rPr lang="tr-TR" sz="2000" dirty="0" err="1" smtClean="0"/>
                  <a:t>the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bottleneck</a:t>
                </a:r>
                <a:r>
                  <a:rPr lang="tr-TR" sz="2000" dirty="0" smtClean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z="2400" dirty="0" err="1" smtClean="0"/>
                  <a:t>Singularity</a:t>
                </a:r>
                <a:r>
                  <a:rPr lang="tr-TR" sz="2400" dirty="0" smtClean="0"/>
                  <a:t> </a:t>
                </a:r>
                <a:r>
                  <a:rPr lang="tr-TR" sz="2400" err="1" smtClean="0"/>
                  <a:t>problems</a:t>
                </a:r>
                <a:r>
                  <a:rPr lang="tr-TR" sz="2400" smtClean="0"/>
                  <a:t> </a:t>
                </a:r>
                <a:r>
                  <a:rPr lang="en-US" sz="2400" smtClean="0"/>
                  <a:t>have to </a:t>
                </a:r>
                <a:r>
                  <a:rPr lang="tr-TR" sz="2400" smtClean="0"/>
                  <a:t>be </a:t>
                </a:r>
                <a:r>
                  <a:rPr lang="tr-TR" sz="2400" dirty="0" err="1" smtClean="0"/>
                  <a:t>solved</a:t>
                </a:r>
                <a:endParaRPr lang="tr-TR" sz="2400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sz="20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tr-TR" sz="2000" b="1" i="1" dirty="0">
                            <a:latin typeface="Cambria Math"/>
                            <a:ea typeface="Cambria Math"/>
                          </a:rPr>
                          <m:t>𝑿</m:t>
                        </m:r>
                      </m:e>
                      <m:sup>
                        <m:r>
                          <a:rPr lang="tr-TR" sz="2000" i="1" dirty="0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tr-TR" sz="2000" b="1" i="1" dirty="0">
                        <a:latin typeface="Cambria Math"/>
                        <a:ea typeface="Cambria Math"/>
                      </a:rPr>
                      <m:t>𝑿</m:t>
                    </m:r>
                  </m:oMath>
                </a14:m>
                <a:r>
                  <a:rPr lang="tr-TR" sz="2000" dirty="0" smtClean="0"/>
                  <a:t> </a:t>
                </a:r>
                <a:r>
                  <a:rPr lang="tr-TR" sz="2000" dirty="0" err="1" smtClean="0"/>
                  <a:t>may</a:t>
                </a:r>
                <a:r>
                  <a:rPr lang="tr-TR" sz="2000" dirty="0" smtClean="0"/>
                  <a:t> be </a:t>
                </a:r>
                <a:r>
                  <a:rPr lang="tr-TR" sz="2000" dirty="0" err="1" smtClean="0"/>
                  <a:t>singular</a:t>
                </a:r>
                <a:r>
                  <a:rPr lang="tr-TR" sz="2000" dirty="0" smtClean="0"/>
                  <a:t>, </a:t>
                </a:r>
                <a:r>
                  <a:rPr lang="tr-TR" sz="2000" dirty="0" err="1" smtClean="0"/>
                  <a:t>i.e</a:t>
                </a:r>
                <a:r>
                  <a:rPr lang="tr-TR" sz="2000" dirty="0" smtClean="0"/>
                  <a:t>. </a:t>
                </a:r>
                <a:r>
                  <a:rPr lang="tr-TR" sz="2000" dirty="0" err="1" smtClean="0"/>
                  <a:t>non-invertible</a:t>
                </a:r>
                <a:r>
                  <a:rPr lang="tr-TR" sz="2000" dirty="0" smtClean="0"/>
                  <a:t>, </a:t>
                </a:r>
                <a:r>
                  <a:rPr lang="tr-TR" sz="2000" dirty="0" err="1" smtClean="0"/>
                  <a:t>due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to</a:t>
                </a:r>
                <a:endParaRPr lang="tr-TR" sz="2000" dirty="0" smtClean="0"/>
              </a:p>
              <a:p>
                <a:pPr lvl="2">
                  <a:lnSpc>
                    <a:spcPct val="120000"/>
                  </a:lnSpc>
                </a:pPr>
                <a:r>
                  <a:rPr lang="tr-TR" sz="1800" dirty="0" err="1"/>
                  <a:t>l</a:t>
                </a:r>
                <a:r>
                  <a:rPr lang="tr-TR" sz="1800" dirty="0" err="1" smtClean="0"/>
                  <a:t>inearly</a:t>
                </a:r>
                <a:r>
                  <a:rPr lang="tr-TR" sz="1800" dirty="0" smtClean="0"/>
                  <a:t> </a:t>
                </a:r>
                <a:r>
                  <a:rPr lang="tr-TR" sz="1800" dirty="0" err="1" smtClean="0"/>
                  <a:t>dependent</a:t>
                </a:r>
                <a:r>
                  <a:rPr lang="tr-TR" sz="1800" dirty="0" smtClean="0"/>
                  <a:t> </a:t>
                </a:r>
                <a:r>
                  <a:rPr lang="tr-TR" sz="1800" dirty="0" err="1" smtClean="0"/>
                  <a:t>features</a:t>
                </a:r>
                <a:r>
                  <a:rPr lang="tr-TR" sz="1800" dirty="0" smtClean="0"/>
                  <a:t> </a:t>
                </a:r>
                <a:r>
                  <a:rPr lang="tr-TR" sz="1800" dirty="0" err="1" smtClean="0"/>
                  <a:t>such</a:t>
                </a:r>
                <a:r>
                  <a:rPr lang="tr-TR" sz="1800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1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sz="1800" dirty="0" smtClean="0"/>
                  <a:t> = 5*</a:t>
                </a:r>
                <a:r>
                  <a:rPr 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18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tr-TR" sz="1800" dirty="0" smtClean="0"/>
              </a:p>
              <a:p>
                <a:pPr lvl="2">
                  <a:lnSpc>
                    <a:spcPct val="120000"/>
                  </a:lnSpc>
                </a:pPr>
                <a:r>
                  <a:rPr lang="tr-TR" sz="1800" b="0" dirty="0" err="1" smtClean="0"/>
                  <a:t>smaller</a:t>
                </a:r>
                <a:r>
                  <a:rPr lang="tr-TR" sz="1800" b="0" dirty="0" smtClean="0"/>
                  <a:t> # of </a:t>
                </a:r>
                <a:r>
                  <a:rPr lang="tr-TR" sz="1800" dirty="0" err="1"/>
                  <a:t>s</a:t>
                </a:r>
                <a:r>
                  <a:rPr lang="tr-TR" sz="1800" dirty="0" err="1" smtClean="0"/>
                  <a:t>amples</a:t>
                </a:r>
                <a:r>
                  <a:rPr lang="tr-TR" sz="1800" dirty="0" smtClean="0"/>
                  <a:t> </a:t>
                </a:r>
                <a:r>
                  <a:rPr lang="tr-TR" sz="1800" dirty="0" err="1" smtClean="0"/>
                  <a:t>than</a:t>
                </a:r>
                <a:r>
                  <a:rPr lang="tr-TR" sz="1800" dirty="0" smtClean="0"/>
                  <a:t> # of </a:t>
                </a:r>
                <a:r>
                  <a:rPr lang="tr-TR" sz="1800" dirty="0" err="1" smtClean="0"/>
                  <a:t>features</a:t>
                </a:r>
                <a:r>
                  <a:rPr lang="tr-TR" sz="1800" dirty="0" smtClean="0"/>
                  <a:t> </a:t>
                </a:r>
                <a14:m>
                  <m:oMath xmlns:m="http://schemas.openxmlformats.org/officeDocument/2006/math">
                    <m:r>
                      <a:rPr lang="tr-TR" sz="1800" b="0" i="0" smtClean="0">
                        <a:latin typeface="Cambria Math"/>
                      </a:rPr>
                      <m:t>(</m:t>
                    </m:r>
                    <m:r>
                      <a:rPr lang="tr-TR" sz="1800" b="0" i="1" smtClean="0">
                        <a:latin typeface="Cambria Math"/>
                      </a:rPr>
                      <m:t>𝑚</m:t>
                    </m:r>
                    <m:r>
                      <a:rPr lang="tr-TR" sz="18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sz="18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tr-TR" sz="1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tr-TR" sz="1800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tr-TR" sz="2000" dirty="0" smtClean="0"/>
                  <a:t>Solution is </a:t>
                </a:r>
                <a:r>
                  <a:rPr lang="tr-TR" sz="2000" dirty="0" err="1" smtClean="0"/>
                  <a:t>the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use</a:t>
                </a:r>
                <a:r>
                  <a:rPr lang="tr-TR" sz="2000" dirty="0" smtClean="0"/>
                  <a:t> of </a:t>
                </a:r>
                <a:r>
                  <a:rPr lang="tr-TR" sz="2000" dirty="0" err="1" smtClean="0"/>
                  <a:t>procedures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such</a:t>
                </a:r>
                <a:r>
                  <a:rPr lang="tr-TR" sz="2000" dirty="0" smtClean="0"/>
                  <a:t> as </a:t>
                </a:r>
                <a:r>
                  <a:rPr lang="tr-TR" sz="2000" dirty="0" err="1" smtClean="0"/>
                  <a:t>pinv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or</a:t>
                </a:r>
                <a:r>
                  <a:rPr lang="tr-TR" sz="2000" dirty="0" smtClean="0"/>
                  <a:t> </a:t>
                </a:r>
                <a:r>
                  <a:rPr lang="tr-TR" sz="2000" dirty="0" err="1" smtClean="0"/>
                  <a:t>svd</a:t>
                </a:r>
                <a:endParaRPr lang="tr-TR" sz="2000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>
                <a:blip r:embed="rId2"/>
                <a:stretch>
                  <a:fillRect l="-963" t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3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Algorithms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 smtClean="0"/>
              <a:t>Logistic</a:t>
            </a:r>
            <a:r>
              <a:rPr lang="tr-TR" b="1" dirty="0" smtClean="0"/>
              <a:t> </a:t>
            </a:r>
            <a:r>
              <a:rPr lang="tr-TR" b="1" dirty="0" err="1" smtClean="0"/>
              <a:t>regression</a:t>
            </a:r>
            <a:endParaRPr lang="tr-TR" dirty="0"/>
          </a:p>
          <a:p>
            <a:r>
              <a:rPr lang="tr-TR" dirty="0" err="1" smtClean="0"/>
              <a:t>Decision</a:t>
            </a:r>
            <a:r>
              <a:rPr lang="tr-TR" dirty="0" smtClean="0"/>
              <a:t> </a:t>
            </a:r>
            <a:r>
              <a:rPr lang="tr-TR" dirty="0" err="1" smtClean="0"/>
              <a:t>trees</a:t>
            </a:r>
            <a:endParaRPr lang="tr-TR" dirty="0" smtClean="0"/>
          </a:p>
          <a:p>
            <a:r>
              <a:rPr lang="tr-TR" dirty="0"/>
              <a:t>K 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neighbours</a:t>
            </a:r>
            <a:r>
              <a:rPr lang="tr-TR" dirty="0"/>
              <a:t> (KNN</a:t>
            </a:r>
            <a:r>
              <a:rPr lang="tr-TR" dirty="0" smtClean="0"/>
              <a:t>)</a:t>
            </a:r>
            <a:endParaRPr lang="tr-TR" dirty="0"/>
          </a:p>
          <a:p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</a:t>
            </a:r>
            <a:r>
              <a:rPr lang="tr-TR" dirty="0" err="1"/>
              <a:t>networks</a:t>
            </a:r>
            <a:r>
              <a:rPr lang="tr-TR" dirty="0"/>
              <a:t> (ANN)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69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Logistic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507288" cy="24861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dirty="0" smtClean="0"/>
                  <a:t>Linear </a:t>
                </a:r>
                <a:r>
                  <a:rPr lang="tr-TR" dirty="0" err="1" smtClean="0"/>
                  <a:t>regression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smtClean="0"/>
                  <a:t>can not </a:t>
                </a:r>
                <a:r>
                  <a:rPr lang="tr-TR" dirty="0" err="1" smtClean="0"/>
                  <a:t>solve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general </a:t>
                </a:r>
                <a:r>
                  <a:rPr lang="tr-TR" dirty="0" err="1" smtClean="0"/>
                  <a:t>binary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classification</a:t>
                </a:r>
                <a:r>
                  <a:rPr lang="tr-TR" dirty="0" smtClean="0"/>
                  <a:t> problem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needs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be </a:t>
                </a:r>
                <a:r>
                  <a:rPr lang="tr-TR" dirty="0" err="1" smtClean="0"/>
                  <a:t>transformed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return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value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between</a:t>
                </a:r>
                <a:r>
                  <a:rPr lang="tr-TR" dirty="0" smtClean="0"/>
                  <a:t> 0 </a:t>
                </a:r>
                <a:r>
                  <a:rPr lang="tr-TR" dirty="0" err="1" smtClean="0"/>
                  <a:t>and</a:t>
                </a:r>
                <a:r>
                  <a:rPr lang="tr-TR" dirty="0" smtClean="0"/>
                  <a:t> 1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tr-TR" dirty="0" err="1" smtClean="0"/>
                  <a:t>If</a:t>
                </a:r>
                <a:r>
                  <a:rPr lang="tr-TR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1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dirty="0" smtClean="0"/>
                  <a:t>		y = 1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tr-TR" dirty="0" err="1" smtClean="0"/>
                  <a:t>If</a:t>
                </a:r>
                <a:r>
                  <a:rPr lang="tr-TR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1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tr-TR" b="1" i="1" smtClean="0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dirty="0" smtClean="0"/>
                  <a:t>		y = 0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507288" cy="2486163"/>
              </a:xfrm>
              <a:blipFill rotWithShape="1">
                <a:blip r:embed="rId2"/>
                <a:stretch>
                  <a:fillRect l="-1003" t="-442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67528"/>
            <a:ext cx="40386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7945295" y="3717032"/>
                <a:ext cx="8031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tr-TR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295" y="3717032"/>
                <a:ext cx="80316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Bağlayıcı 8"/>
          <p:cNvCxnSpPr/>
          <p:nvPr/>
        </p:nvCxnSpPr>
        <p:spPr>
          <a:xfrm flipV="1">
            <a:off x="5508104" y="4247066"/>
            <a:ext cx="2956595" cy="1558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İçerik Yer Tutucusu 2"/>
          <p:cNvSpPr txBox="1">
            <a:spLocks/>
          </p:cNvSpPr>
          <p:nvPr/>
        </p:nvSpPr>
        <p:spPr>
          <a:xfrm>
            <a:off x="518864" y="3861048"/>
            <a:ext cx="4485184" cy="1867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tr-TR" dirty="0" smtClean="0"/>
              <a:t>Logistic </a:t>
            </a:r>
            <a:r>
              <a:rPr lang="tr-TR" dirty="0" err="1" smtClean="0"/>
              <a:t>regression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tr-TR" dirty="0" smtClean="0"/>
              <a:t>a </a:t>
            </a:r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algorithm</a:t>
            </a:r>
            <a:r>
              <a:rPr lang="tr-TR" dirty="0" smtClean="0"/>
              <a:t> </a:t>
            </a:r>
            <a:r>
              <a:rPr lang="tr-TR" dirty="0" err="1" smtClean="0"/>
              <a:t>despite</a:t>
            </a:r>
            <a:r>
              <a:rPr lang="tr-TR" dirty="0" smtClean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smtClean="0"/>
              <a:t>«</a:t>
            </a:r>
            <a:r>
              <a:rPr lang="tr-TR" dirty="0" err="1" smtClean="0"/>
              <a:t>regression</a:t>
            </a:r>
            <a:r>
              <a:rPr lang="tr-TR" dirty="0" smtClean="0"/>
              <a:t>» </a:t>
            </a:r>
            <a:r>
              <a:rPr lang="tr-TR" dirty="0" err="1"/>
              <a:t>term</a:t>
            </a:r>
            <a:r>
              <a:rPr lang="tr-TR" dirty="0"/>
              <a:t> 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tr-TR" dirty="0" smtClean="0"/>
              <a:t>can </a:t>
            </a:r>
            <a:r>
              <a:rPr lang="tr-TR" dirty="0" err="1" smtClean="0"/>
              <a:t>solve</a:t>
            </a:r>
            <a:r>
              <a:rPr lang="tr-TR" dirty="0" smtClean="0"/>
              <a:t> </a:t>
            </a:r>
            <a:r>
              <a:rPr lang="tr-TR" dirty="0" err="1" smtClean="0"/>
              <a:t>binary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problems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27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Logistic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925143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dirty="0" smtClean="0"/>
                  <a:t>w</a:t>
                </a:r>
                <a:r>
                  <a:rPr lang="tr-TR" dirty="0" err="1" smtClean="0"/>
                  <a:t>ants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have</a:t>
                </a:r>
                <a:r>
                  <a:rPr lang="tr-TR" dirty="0" smtClean="0"/>
                  <a:t> 0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1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b="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tr-TR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1" i="1" smtClean="0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𝒈</m:t>
                    </m:r>
                    <m:r>
                      <a:rPr lang="tr-TR" b="1" i="1" smtClean="0">
                        <a:latin typeface="Cambria Math"/>
                      </a:rPr>
                      <m:t>(</m:t>
                    </m:r>
                    <m:r>
                      <a:rPr lang="tr-TR" b="1" i="1" smtClean="0">
                        <a:latin typeface="Cambria Math"/>
                      </a:rPr>
                      <m:t>𝒙</m:t>
                    </m:r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dirty="0" smtClean="0"/>
                  <a:t> 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</a:rPr>
                      <m:t>𝒈</m:t>
                    </m:r>
                    <m:r>
                      <a:rPr lang="tr-TR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tr-TR" dirty="0" smtClean="0"/>
                  <a:t>is sigmoid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, </a:t>
                </a:r>
                <a:r>
                  <a:rPr lang="tr-TR" dirty="0" err="1" smtClean="0"/>
                  <a:t>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logistic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 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tr-TR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  <m:r>
                          <a:rPr lang="tr-TR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tr-TR" b="1" i="1">
                                <a:latin typeface="Cambria Math"/>
                              </a:rPr>
                              <m:t>−</m:t>
                            </m:r>
                            <m:r>
                              <a:rPr lang="tr-TR" b="1" i="1">
                                <a:latin typeface="Cambria Math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hypothesis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dirty="0" smtClean="0"/>
                  <a:t>,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tr-TR" b="1" i="1">
                            <a:latin typeface="Cambria Math"/>
                          </a:rPr>
                          <m:t>𝟏</m:t>
                        </m:r>
                        <m:r>
                          <a:rPr lang="tr-TR" b="1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tr-TR" b="1" i="1">
                                <a:latin typeface="Cambria Math"/>
                              </a:rPr>
                              <m:t>−</m:t>
                            </m:r>
                            <m:r>
                              <a:rPr lang="tr-TR" b="1" i="1">
                                <a:latin typeface="Cambria Math"/>
                              </a:rPr>
                              <m:t>𝒙</m:t>
                            </m:r>
                            <m:r>
                              <a:rPr lang="tr-TR" b="1" i="1"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p>
                        </m:sSup>
                      </m:den>
                    </m:f>
                  </m:oMath>
                </a14:m>
                <a:endParaRPr lang="tr-TR" dirty="0" smtClean="0"/>
              </a:p>
              <a:p>
                <a:pPr lvl="2">
                  <a:spcAft>
                    <a:spcPts val="600"/>
                  </a:spcAft>
                </a:pPr>
                <a:endParaRPr lang="tr-TR" dirty="0" smtClean="0"/>
              </a:p>
              <a:p>
                <a:pPr marL="914400" lvl="2" indent="0">
                  <a:spcAft>
                    <a:spcPts val="600"/>
                  </a:spcAft>
                  <a:buNone/>
                </a:pPr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endParaRPr lang="tr-TR" dirty="0"/>
              </a:p>
              <a:p>
                <a:pPr lvl="2">
                  <a:spcAft>
                    <a:spcPts val="600"/>
                  </a:spcAft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925143"/>
              </a:xfrm>
              <a:blipFill>
                <a:blip r:embed="rId2"/>
                <a:stretch>
                  <a:fillRect l="-1704" t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29000"/>
            <a:ext cx="32194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39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Logistic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8601305" cy="492514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tr-TR" sz="2800" dirty="0" err="1" smtClean="0"/>
                  <a:t>If</a:t>
                </a:r>
                <a:r>
                  <a:rPr lang="tr-TR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800" b="0" i="0" smtClean="0">
                        <a:latin typeface="Cambria Math"/>
                        <a:ea typeface="Cambria Math"/>
                      </a:rPr>
                      <m:t>z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tr-TR" sz="2800" dirty="0" smtClean="0"/>
                  <a:t> then </a:t>
                </a:r>
                <a14:m>
                  <m:oMath xmlns:m="http://schemas.openxmlformats.org/officeDocument/2006/math">
                    <m:r>
                      <a:rPr lang="tr-TR" sz="2800" b="1" i="0" smtClean="0">
                        <a:latin typeface="Cambria Math"/>
                        <a:ea typeface="Cambria Math"/>
                      </a:rPr>
                      <m:t>𝐠</m:t>
                    </m:r>
                    <m:d>
                      <m:dPr>
                        <m:ctrlPr>
                          <a:rPr lang="tr-T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tr-TR" sz="280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</m:d>
                    <m:r>
                      <a:rPr lang="tr-TR" sz="28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800" b="1" i="1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tr-TR" sz="2800" b="1" i="1" smtClean="0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sz="2800" dirty="0" smtClean="0"/>
                  <a:t>,</a:t>
                </a:r>
              </a:p>
              <a:p>
                <a:pPr lvl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tr-TR" sz="2400" dirty="0" err="1" smtClean="0"/>
                  <a:t>If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𝒙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400" b="0" i="1" smtClean="0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sz="2400" b="1" dirty="0" smtClean="0">
                    <a:ea typeface="Cambria Math"/>
                  </a:rPr>
                  <a:t>=</a:t>
                </a:r>
                <a:r>
                  <a:rPr lang="tr-TR" sz="24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400" b="1">
                        <a:latin typeface="Cambria Math"/>
                        <a:ea typeface="Cambria Math"/>
                      </a:rPr>
                      <m:t>𝐠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400" b="1" i="1">
                            <a:latin typeface="Cambria Math"/>
                          </a:rPr>
                          <m:t>𝒙</m:t>
                        </m:r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4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.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sz="2400" dirty="0" smtClean="0"/>
                  <a:t> </a:t>
                </a:r>
              </a:p>
              <a:p>
                <a:pPr marL="457200" lvl="1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r>
                  <a:rPr lang="tr-TR" sz="2400" dirty="0"/>
                  <a:t>	</a:t>
                </a:r>
                <a:r>
                  <a:rPr lang="tr-TR" sz="2400" dirty="0" smtClean="0"/>
                  <a:t>		</a:t>
                </a:r>
                <a:r>
                  <a:rPr lang="tr-TR" sz="2400" dirty="0" err="1" smtClean="0"/>
                  <a:t>then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400" b="0" i="0" smtClean="0">
                        <a:latin typeface="Cambria Math"/>
                        <a:ea typeface="Cambria Math"/>
                      </a:rPr>
                      <m:t>y</m:t>
                    </m:r>
                    <m:r>
                      <a:rPr lang="tr-TR" sz="2400" b="0" i="0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400" dirty="0" smtClean="0"/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tr-TR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800">
                        <a:latin typeface="Cambria Math"/>
                        <a:ea typeface="Cambria Math"/>
                      </a:rPr>
                      <m:t>z</m:t>
                    </m:r>
                    <m:r>
                      <a:rPr lang="tr-TR" sz="280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tr-TR" sz="2800" dirty="0"/>
                  <a:t> then </a:t>
                </a:r>
                <a14:m>
                  <m:oMath xmlns:m="http://schemas.openxmlformats.org/officeDocument/2006/math">
                    <m:r>
                      <a:rPr lang="tr-TR" sz="2800" b="1">
                        <a:latin typeface="Cambria Math"/>
                        <a:ea typeface="Cambria Math"/>
                      </a:rPr>
                      <m:t>𝐠</m:t>
                    </m:r>
                    <m:d>
                      <m:dPr>
                        <m:ctrlPr>
                          <a:rPr lang="tr-TR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tr-TR" sz="280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</m:d>
                    <m:r>
                      <a:rPr lang="tr-TR" sz="2800" b="1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.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sz="2800" dirty="0"/>
                  <a:t>,</a:t>
                </a:r>
              </a:p>
              <a:p>
                <a:pPr lvl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tr-TR" sz="2400" dirty="0" err="1"/>
                  <a:t>If</a:t>
                </a:r>
                <a:r>
                  <a:rPr lang="tr-TR" sz="2400" dirty="0"/>
                  <a:t>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𝒙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2400" b="1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400" i="1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sz="2400" b="1" dirty="0">
                    <a:ea typeface="Cambria Math"/>
                  </a:rPr>
                  <a:t>= </a:t>
                </a:r>
                <a14:m>
                  <m:oMath xmlns:m="http://schemas.openxmlformats.org/officeDocument/2006/math">
                    <m:r>
                      <a:rPr lang="tr-TR" sz="2400" b="1">
                        <a:latin typeface="Cambria Math"/>
                        <a:ea typeface="Cambria Math"/>
                      </a:rPr>
                      <m:t>𝐠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400" b="1" i="1">
                            <a:latin typeface="Cambria Math"/>
                          </a:rPr>
                          <m:t>𝒙</m:t>
                        </m:r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4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400" b="1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𝟎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.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tr-TR" sz="2400" dirty="0"/>
                  <a:t> </a:t>
                </a:r>
                <a:endParaRPr lang="tr-TR" sz="2400" dirty="0" smtClean="0"/>
              </a:p>
              <a:p>
                <a:pPr marL="457200" lvl="1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r>
                  <a:rPr lang="tr-TR" sz="2400" dirty="0"/>
                  <a:t>	</a:t>
                </a:r>
                <a:r>
                  <a:rPr lang="tr-TR" sz="2400" dirty="0" smtClean="0"/>
                  <a:t>		</a:t>
                </a:r>
                <a:r>
                  <a:rPr lang="tr-TR" sz="2400" dirty="0" err="1" smtClean="0"/>
                  <a:t>then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400">
                        <a:latin typeface="Cambria Math"/>
                        <a:ea typeface="Cambria Math"/>
                      </a:rPr>
                      <m:t>y</m:t>
                    </m:r>
                    <m:r>
                      <a:rPr lang="tr-TR" sz="240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tr-TR" sz="2400" dirty="0" smtClean="0"/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8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sz="28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tr-TR" sz="2800" dirty="0" smtClean="0"/>
                  <a:t>is </a:t>
                </a:r>
                <a:r>
                  <a:rPr lang="tr-TR" sz="2800" dirty="0" err="1" smtClean="0"/>
                  <a:t>considered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to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give</a:t>
                </a:r>
                <a:r>
                  <a:rPr lang="tr-TR" sz="2800" dirty="0" smtClean="0"/>
                  <a:t> </a:t>
                </a:r>
                <a:r>
                  <a:rPr lang="tr-TR" sz="2800" dirty="0" err="1" smtClean="0"/>
                  <a:t>the</a:t>
                </a:r>
                <a:r>
                  <a:rPr lang="tr-TR" sz="2800" dirty="0" smtClean="0"/>
                  <a:t> </a:t>
                </a:r>
                <a:r>
                  <a:rPr lang="tr-TR" sz="2800" dirty="0" err="1"/>
                  <a:t>probability</a:t>
                </a:r>
                <a:r>
                  <a:rPr lang="tr-TR" sz="2800" dirty="0"/>
                  <a:t> P(y=1|</a:t>
                </a:r>
                <a14:m>
                  <m:oMath xmlns:m="http://schemas.openxmlformats.org/officeDocument/2006/math">
                    <m:r>
                      <a:rPr lang="tr-TR" sz="2800" b="1" i="1">
                        <a:latin typeface="Cambria Math"/>
                      </a:rPr>
                      <m:t>𝒙</m:t>
                    </m:r>
                    <m:r>
                      <a:rPr lang="tr-TR" sz="2800" b="1" i="1">
                        <a:latin typeface="Cambria Math"/>
                      </a:rPr>
                      <m:t>, </m:t>
                    </m:r>
                    <m:r>
                      <a:rPr lang="tr-TR" sz="2800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tr-TR" sz="2800" dirty="0" smtClean="0"/>
                  <a:t>)</a:t>
                </a:r>
              </a:p>
              <a:p>
                <a:pPr lvl="1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tr-TR" sz="2400" dirty="0"/>
                  <a:t>P(y=1|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𝒙</m:t>
                    </m:r>
                    <m:r>
                      <a:rPr lang="tr-TR" sz="2400" b="1" i="1">
                        <a:latin typeface="Cambria Math"/>
                      </a:rPr>
                      <m:t>, 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tr-TR" sz="2400" dirty="0" smtClean="0"/>
                  <a:t>)+P(y=0|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</a:rPr>
                      <m:t>𝒙</m:t>
                    </m:r>
                    <m:r>
                      <a:rPr lang="tr-TR" sz="2400" b="1" i="1">
                        <a:latin typeface="Cambria Math"/>
                      </a:rPr>
                      <m:t>, </m:t>
                    </m:r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tr-TR" sz="2400" dirty="0" smtClean="0"/>
                  <a:t>) = 1 </a:t>
                </a:r>
                <a:r>
                  <a:rPr lang="tr-TR" sz="2400" dirty="0" err="1" smtClean="0"/>
                  <a:t>for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binary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classification</a:t>
                </a:r>
                <a:r>
                  <a:rPr lang="tr-TR" sz="2400" dirty="0" smtClean="0"/>
                  <a:t> problem</a:t>
                </a:r>
                <a:endParaRPr lang="tr-TR" sz="2400" dirty="0"/>
              </a:p>
              <a:p>
                <a:pPr lvl="2">
                  <a:lnSpc>
                    <a:spcPct val="150000"/>
                  </a:lnSpc>
                  <a:spcAft>
                    <a:spcPts val="600"/>
                  </a:spcAft>
                </a:pPr>
                <a:endParaRPr lang="tr-TR" sz="2000" dirty="0" smtClean="0"/>
              </a:p>
              <a:p>
                <a:pPr marL="914400" lvl="2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endParaRPr lang="tr-TR" sz="2000" dirty="0" smtClean="0"/>
              </a:p>
              <a:p>
                <a:pPr lvl="1">
                  <a:lnSpc>
                    <a:spcPct val="150000"/>
                  </a:lnSpc>
                  <a:spcAft>
                    <a:spcPts val="600"/>
                  </a:spcAft>
                </a:pPr>
                <a:endParaRPr lang="tr-TR" sz="2400" dirty="0"/>
              </a:p>
              <a:p>
                <a:pPr lvl="2">
                  <a:lnSpc>
                    <a:spcPct val="150000"/>
                  </a:lnSpc>
                  <a:spcAft>
                    <a:spcPts val="600"/>
                  </a:spcAft>
                </a:pPr>
                <a:endParaRPr lang="tr-TR" sz="2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8601305" cy="4925143"/>
              </a:xfrm>
              <a:blipFill>
                <a:blip r:embed="rId2"/>
                <a:stretch>
                  <a:fillRect l="-1063" b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44824"/>
            <a:ext cx="3173152" cy="295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0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63" y="3543677"/>
            <a:ext cx="461962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4"/>
          <a:stretch/>
        </p:blipFill>
        <p:spPr bwMode="auto">
          <a:xfrm>
            <a:off x="323528" y="3543677"/>
            <a:ext cx="38862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Linear</a:t>
            </a:r>
            <a:r>
              <a:rPr lang="tr-TR" dirty="0" smtClean="0"/>
              <a:t> </a:t>
            </a:r>
            <a:r>
              <a:rPr lang="tr-TR" dirty="0" err="1" smtClean="0"/>
              <a:t>Decision</a:t>
            </a:r>
            <a:r>
              <a:rPr lang="tr-TR" dirty="0" smtClean="0"/>
              <a:t> </a:t>
            </a:r>
            <a:r>
              <a:rPr lang="tr-TR" dirty="0" err="1" smtClean="0"/>
              <a:t>Boundary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2555776" y="3573016"/>
                <a:ext cx="13656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𝒙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𝟐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573016"/>
                <a:ext cx="1365695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Düz Bağlayıcı 5"/>
          <p:cNvCxnSpPr/>
          <p:nvPr/>
        </p:nvCxnSpPr>
        <p:spPr>
          <a:xfrm flipV="1">
            <a:off x="683568" y="4247066"/>
            <a:ext cx="2956595" cy="1558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İçerik Yer Tutucusu 2"/>
              <p:cNvSpPr txBox="1">
                <a:spLocks/>
              </p:cNvSpPr>
              <p:nvPr/>
            </p:nvSpPr>
            <p:spPr>
              <a:xfrm>
                <a:off x="457200" y="1600201"/>
                <a:ext cx="8435280" cy="1756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𝒈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/>
                      </a:rPr>
                      <m:t>)</m:t>
                    </m:r>
                  </m:oMath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 smtClean="0"/>
                  <a:t>			</a:t>
                </a:r>
              </a:p>
            </p:txBody>
          </p:sp>
        </mc:Choice>
        <mc:Fallback xmlns="">
          <p:sp>
            <p:nvSpPr>
              <p:cNvPr id="8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1"/>
                <a:ext cx="8435280" cy="1756791"/>
              </a:xfrm>
              <a:prstGeom prst="rect">
                <a:avLst/>
              </a:prstGeom>
              <a:blipFill rotWithShape="1">
                <a:blip r:embed="rId8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Düz Ok Bağlayıcısı 10"/>
          <p:cNvCxnSpPr/>
          <p:nvPr/>
        </p:nvCxnSpPr>
        <p:spPr>
          <a:xfrm flipH="1" flipV="1">
            <a:off x="827584" y="4581128"/>
            <a:ext cx="504056" cy="8640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/>
          <p:cNvCxnSpPr/>
          <p:nvPr/>
        </p:nvCxnSpPr>
        <p:spPr>
          <a:xfrm>
            <a:off x="1155812" y="5545807"/>
            <a:ext cx="351656" cy="6396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Dikdörtgen 15"/>
              <p:cNvSpPr/>
              <p:nvPr/>
            </p:nvSpPr>
            <p:spPr>
              <a:xfrm>
                <a:off x="467544" y="4221088"/>
                <a:ext cx="13143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𝒙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𝟐</m:t>
                      </m:r>
                      <m:r>
                        <a:rPr lang="tr-TR" sz="1400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16" name="Dikdörtgen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221088"/>
                <a:ext cx="131439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Dikdörtgen 16"/>
              <p:cNvSpPr/>
              <p:nvPr/>
            </p:nvSpPr>
            <p:spPr>
              <a:xfrm>
                <a:off x="1047283" y="6093296"/>
                <a:ext cx="13143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𝒙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𝟐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/>
                        </a:rPr>
                        <m:t>&lt;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>
          <p:sp>
            <p:nvSpPr>
              <p:cNvPr id="17" name="Dikdörtgen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3" y="6093296"/>
                <a:ext cx="1314399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Dikdörtgen 18"/>
              <p:cNvSpPr/>
              <p:nvPr/>
            </p:nvSpPr>
            <p:spPr>
              <a:xfrm>
                <a:off x="5293221" y="3633663"/>
                <a:ext cx="17018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+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  <m:r>
                        <a:rPr lang="tr-TR" sz="1400" b="1" i="1" smtClean="0">
                          <a:latin typeface="Cambria Math"/>
                        </a:rPr>
                        <m:t>.</m:t>
                      </m:r>
                      <m:r>
                        <a:rPr lang="tr-TR" sz="1400" b="1" i="1" smtClean="0">
                          <a:latin typeface="Cambria Math"/>
                        </a:rPr>
                        <m:t>𝟓</m:t>
                      </m:r>
                      <m:r>
                        <a:rPr lang="tr-TR" sz="1400" b="1" i="1">
                          <a:latin typeface="Cambria Math"/>
                        </a:rPr>
                        <m:t>𝒙</m:t>
                      </m:r>
                      <m:r>
                        <a:rPr lang="tr-TR" sz="1400" b="1" i="1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  <m:r>
                        <a:rPr lang="tr-TR" sz="1400" b="1" i="1">
                          <a:latin typeface="Cambria Math"/>
                        </a:rPr>
                        <m:t>𝟐</m:t>
                      </m:r>
                      <m:r>
                        <a:rPr lang="tr-TR" sz="1400" b="1" i="1">
                          <a:latin typeface="Cambria Math"/>
                        </a:rPr>
                        <m:t>=</m:t>
                      </m:r>
                      <m:r>
                        <a:rPr lang="tr-TR" sz="1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9" name="Dikdörtgen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21" y="3633663"/>
                <a:ext cx="1701813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Düz Ok Bağlayıcısı 20"/>
          <p:cNvCxnSpPr/>
          <p:nvPr/>
        </p:nvCxnSpPr>
        <p:spPr>
          <a:xfrm flipV="1">
            <a:off x="7207023" y="4604371"/>
            <a:ext cx="372662" cy="5008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/>
          <p:nvPr/>
        </p:nvCxnSpPr>
        <p:spPr>
          <a:xfrm flipH="1">
            <a:off x="6919304" y="5225963"/>
            <a:ext cx="511377" cy="6396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kdörtgen 22"/>
              <p:cNvSpPr/>
              <p:nvPr/>
            </p:nvSpPr>
            <p:spPr>
              <a:xfrm>
                <a:off x="7174992" y="4374976"/>
                <a:ext cx="17646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>
                          <a:latin typeface="Cambria Math"/>
                        </a:rPr>
                        <m:t>𝒚</m:t>
                      </m:r>
                      <m:r>
                        <a:rPr lang="tr-TR" sz="1400" b="1" i="1">
                          <a:latin typeface="Cambria Math"/>
                        </a:rPr>
                        <m:t>+</m:t>
                      </m:r>
                      <m:r>
                        <a:rPr lang="tr-TR" sz="1400" b="1" i="1">
                          <a:latin typeface="Cambria Math"/>
                        </a:rPr>
                        <m:t>𝟏</m:t>
                      </m:r>
                      <m:r>
                        <a:rPr lang="tr-TR" sz="1400" b="1" i="1">
                          <a:latin typeface="Cambria Math"/>
                        </a:rPr>
                        <m:t>.</m:t>
                      </m:r>
                      <m:r>
                        <a:rPr lang="tr-TR" sz="1400" b="1" i="1">
                          <a:latin typeface="Cambria Math"/>
                        </a:rPr>
                        <m:t>𝟓</m:t>
                      </m:r>
                      <m:r>
                        <a:rPr lang="tr-TR" sz="1400" b="1" i="1">
                          <a:latin typeface="Cambria Math"/>
                        </a:rPr>
                        <m:t>𝒙</m:t>
                      </m:r>
                      <m:r>
                        <a:rPr lang="tr-TR" sz="1400" b="1" i="1">
                          <a:latin typeface="Cambria Math"/>
                        </a:rPr>
                        <m:t>−</m:t>
                      </m:r>
                      <m:r>
                        <a:rPr lang="tr-TR" sz="1400" b="1" i="1">
                          <a:latin typeface="Cambria Math"/>
                        </a:rPr>
                        <m:t>𝟏𝟐</m:t>
                      </m:r>
                      <m:r>
                        <a:rPr lang="tr-TR" sz="1400" b="1" i="1">
                          <a:latin typeface="Cambria Math"/>
                        </a:rPr>
                        <m:t>≥</m:t>
                      </m:r>
                      <m:r>
                        <a:rPr lang="tr-TR" sz="1400" b="1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Dikdörtge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992" y="4374976"/>
                <a:ext cx="1764681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Dikdörtgen 23"/>
              <p:cNvSpPr/>
              <p:nvPr/>
            </p:nvSpPr>
            <p:spPr>
              <a:xfrm>
                <a:off x="5552871" y="5822914"/>
                <a:ext cx="17034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+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  <m:r>
                        <a:rPr lang="tr-TR" sz="1400" b="1" i="1" smtClean="0">
                          <a:latin typeface="Cambria Math"/>
                        </a:rPr>
                        <m:t>.</m:t>
                      </m:r>
                      <m:r>
                        <a:rPr lang="tr-TR" sz="1400" b="1" i="1" smtClean="0">
                          <a:latin typeface="Cambria Math"/>
                        </a:rPr>
                        <m:t>𝟓</m:t>
                      </m:r>
                      <m:r>
                        <a:rPr lang="tr-TR" sz="1400" b="1" i="1" smtClean="0">
                          <a:latin typeface="Cambria Math"/>
                        </a:rPr>
                        <m:t>𝒙</m:t>
                      </m:r>
                      <m:r>
                        <a:rPr lang="tr-TR" sz="1400" b="1" i="1" smtClean="0">
                          <a:latin typeface="Cambria Math"/>
                        </a:rPr>
                        <m:t>−</m:t>
                      </m:r>
                      <m:r>
                        <a:rPr lang="tr-TR" sz="1400" b="1" i="1" smtClean="0">
                          <a:latin typeface="Cambria Math"/>
                        </a:rPr>
                        <m:t>𝟏𝟐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/>
                        </a:rPr>
                        <m:t>&lt;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>
          <p:sp>
            <p:nvSpPr>
              <p:cNvPr id="24" name="Dikdörtgen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71" y="5822914"/>
                <a:ext cx="170341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Dikdörtgen 36"/>
              <p:cNvSpPr/>
              <p:nvPr/>
            </p:nvSpPr>
            <p:spPr>
              <a:xfrm>
                <a:off x="1521769" y="3717032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37" name="Dikdörtgen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69" y="3717032"/>
                <a:ext cx="67396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Dikdörtgen 37"/>
              <p:cNvSpPr/>
              <p:nvPr/>
            </p:nvSpPr>
            <p:spPr>
              <a:xfrm>
                <a:off x="539552" y="5877717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38" name="Dikdörtgen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877717"/>
                <a:ext cx="6739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Dikdörtgen 40"/>
              <p:cNvSpPr/>
              <p:nvPr/>
            </p:nvSpPr>
            <p:spPr>
              <a:xfrm>
                <a:off x="6919304" y="3717031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41" name="Dikdörtgen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304" y="3717031"/>
                <a:ext cx="673967" cy="3077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Dikdörtgen 41"/>
              <p:cNvSpPr/>
              <p:nvPr/>
            </p:nvSpPr>
            <p:spPr>
              <a:xfrm>
                <a:off x="7393354" y="5723828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42" name="Dikdörtgen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354" y="5723828"/>
                <a:ext cx="673967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36" name="Düz Ok Bağlayıcısı 30735"/>
          <p:cNvCxnSpPr/>
          <p:nvPr/>
        </p:nvCxnSpPr>
        <p:spPr>
          <a:xfrm flipH="1">
            <a:off x="3640163" y="3140968"/>
            <a:ext cx="518044" cy="11060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Düz Ok Bağlayıcısı 58"/>
          <p:cNvCxnSpPr/>
          <p:nvPr/>
        </p:nvCxnSpPr>
        <p:spPr>
          <a:xfrm>
            <a:off x="4932040" y="3140968"/>
            <a:ext cx="391132" cy="7299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0" name="Metin kutusu 30739"/>
          <p:cNvSpPr txBox="1"/>
          <p:nvPr/>
        </p:nvSpPr>
        <p:spPr>
          <a:xfrm>
            <a:off x="3381922" y="2683911"/>
            <a:ext cx="258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Decision</a:t>
            </a:r>
            <a:r>
              <a:rPr lang="tr-TR" sz="2400" dirty="0" smtClean="0"/>
              <a:t> </a:t>
            </a:r>
            <a:r>
              <a:rPr lang="tr-TR" sz="2400" dirty="0" err="1" smtClean="0"/>
              <a:t>boundary</a:t>
            </a:r>
            <a:r>
              <a:rPr lang="tr-TR" sz="2400" dirty="0" smtClean="0"/>
              <a:t>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125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8" y="2947613"/>
            <a:ext cx="8099230" cy="3853407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Non-linear</a:t>
            </a:r>
            <a:r>
              <a:rPr lang="tr-TR" dirty="0" smtClean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Boundary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10871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tr-TR" dirty="0" smtClean="0"/>
                  <a:t>A </a:t>
                </a:r>
                <a:r>
                  <a:rPr lang="tr-TR" dirty="0" err="1"/>
                  <a:t>polynomial</a:t>
                </a:r>
                <a:r>
                  <a:rPr lang="tr-TR" dirty="0"/>
                  <a:t> </a:t>
                </a:r>
                <a:r>
                  <a:rPr lang="tr-TR" dirty="0" err="1"/>
                  <a:t>regression</a:t>
                </a:r>
                <a:r>
                  <a:rPr lang="tr-TR" dirty="0"/>
                  <a:t> </a:t>
                </a:r>
                <a:r>
                  <a:rPr lang="tr-TR" dirty="0" err="1"/>
                  <a:t>formula</a:t>
                </a:r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i="1">
                        <a:latin typeface="Cambria Math"/>
                      </a:rPr>
                      <m:t>=</m:t>
                    </m:r>
                    <m:r>
                      <a:rPr lang="tr-TR" b="1" i="1" smtClean="0">
                        <a:latin typeface="Cambria Math"/>
                      </a:rPr>
                      <m:t>𝒈</m:t>
                    </m:r>
                    <m:r>
                      <a:rPr lang="tr-T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tr-TR" dirty="0"/>
                          <m:t>+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b="0" i="1" smtClean="0">
                            <a:latin typeface="Cambria Math"/>
                          </a:rPr>
                          <m:t>+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dirty="0" smtClean="0"/>
                  <a:t>)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108719"/>
              </a:xfrm>
              <a:blipFill>
                <a:blip r:embed="rId3"/>
                <a:stretch>
                  <a:fillRect l="-1259" t="-8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/>
              <p:cNvSpPr/>
              <p:nvPr/>
            </p:nvSpPr>
            <p:spPr>
              <a:xfrm>
                <a:off x="5059405" y="5877272"/>
                <a:ext cx="1444563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tr-TR" sz="1400" b="1" i="1" dirty="0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tr-TR" sz="1400" b="1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sz="1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 smtClean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tr-TR" sz="1400" b="1" i="1" dirty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tr-TR" sz="1400" b="1" i="1">
                          <a:latin typeface="Cambria Math"/>
                        </a:rPr>
                        <m:t>=</m:t>
                      </m:r>
                      <m:r>
                        <a:rPr lang="tr-TR" sz="1400" b="1" i="1">
                          <a:latin typeface="Cambria Math"/>
                        </a:rPr>
                        <m:t>𝟎</m:t>
                      </m:r>
                      <m:r>
                        <a:rPr lang="tr-TR" sz="1400" b="1" i="1" smtClean="0">
                          <a:latin typeface="Cambria Math"/>
                        </a:rPr>
                        <m:t>.</m:t>
                      </m:r>
                      <m:r>
                        <a:rPr lang="tr-TR" sz="1400" b="1" i="1" smtClean="0">
                          <a:latin typeface="Cambria Math"/>
                        </a:rPr>
                        <m:t>𝟕𝟓</m:t>
                      </m:r>
                    </m:oMath>
                  </m:oMathPara>
                </a14:m>
                <a:endParaRPr lang="tr-TR" sz="14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Dikdörtgen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05" y="5877272"/>
                <a:ext cx="1444563" cy="312586"/>
              </a:xfrm>
              <a:prstGeom prst="rect">
                <a:avLst/>
              </a:prstGeom>
              <a:blipFill rotWithShape="1"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Düz Ok Bağlayıcısı 15"/>
          <p:cNvCxnSpPr/>
          <p:nvPr/>
        </p:nvCxnSpPr>
        <p:spPr>
          <a:xfrm flipV="1">
            <a:off x="6372200" y="3486235"/>
            <a:ext cx="0" cy="5711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>
            <a:off x="6516234" y="4063018"/>
            <a:ext cx="1" cy="4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/>
              <p:cNvSpPr/>
              <p:nvPr/>
            </p:nvSpPr>
            <p:spPr>
              <a:xfrm>
                <a:off x="6931613" y="3553271"/>
                <a:ext cx="1444563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tr-TR" sz="1400" b="1" i="1" dirty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tr-TR" sz="1400" b="1" i="1" dirty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sz="1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tr-TR" sz="1400" b="1" i="1" dirty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tr-TR" sz="1400" b="1" i="1">
                          <a:latin typeface="Cambria Math"/>
                        </a:rPr>
                        <m:t>≥</m:t>
                      </m:r>
                      <m:r>
                        <a:rPr lang="tr-TR" sz="1400" b="1" i="1">
                          <a:latin typeface="Cambria Math"/>
                        </a:rPr>
                        <m:t>𝟎</m:t>
                      </m:r>
                      <m:r>
                        <a:rPr lang="tr-TR" sz="1400" b="1" i="1" smtClean="0">
                          <a:latin typeface="Cambria Math"/>
                        </a:rPr>
                        <m:t>.</m:t>
                      </m:r>
                      <m:r>
                        <a:rPr lang="tr-TR" sz="1400" b="1" i="1" smtClean="0">
                          <a:latin typeface="Cambria Math"/>
                        </a:rPr>
                        <m:t>𝟕𝟓</m:t>
                      </m:r>
                    </m:oMath>
                  </m:oMathPara>
                </a14:m>
                <a:endParaRPr lang="tr-TR" sz="14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8" name="Dikdörtgen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13" y="3553271"/>
                <a:ext cx="1444563" cy="312586"/>
              </a:xfrm>
              <a:prstGeom prst="rect">
                <a:avLst/>
              </a:prstGeom>
              <a:blipFill rotWithShape="1"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Dikdörtgen 18"/>
              <p:cNvSpPr/>
              <p:nvPr/>
            </p:nvSpPr>
            <p:spPr>
              <a:xfrm>
                <a:off x="5940152" y="4906222"/>
                <a:ext cx="1446165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tr-TR" sz="1400" b="1" i="1" dirty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tr-TR" sz="1400" b="1" i="1" dirty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sz="1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400" b="1" i="1" dirty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tr-TR" sz="1400" b="1" i="1" dirty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/>
                        </a:rPr>
                        <m:t>&lt;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  <m:r>
                        <a:rPr lang="tr-TR" sz="1400" b="1" i="1" smtClean="0">
                          <a:latin typeface="Cambria Math"/>
                        </a:rPr>
                        <m:t>.</m:t>
                      </m:r>
                      <m:r>
                        <a:rPr lang="tr-TR" sz="1400" b="1" i="1" smtClean="0">
                          <a:latin typeface="Cambria Math"/>
                        </a:rPr>
                        <m:t>𝟕𝟓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>
          <p:sp>
            <p:nvSpPr>
              <p:cNvPr id="19" name="Dikdörtgen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906222"/>
                <a:ext cx="1446165" cy="312586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Dikdörtgen 19"/>
              <p:cNvSpPr/>
              <p:nvPr/>
            </p:nvSpPr>
            <p:spPr>
              <a:xfrm>
                <a:off x="6454653" y="3284984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20" name="Dikdörtgen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653" y="3284984"/>
                <a:ext cx="673967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ikdörtgen 20"/>
              <p:cNvSpPr/>
              <p:nvPr/>
            </p:nvSpPr>
            <p:spPr>
              <a:xfrm>
                <a:off x="6179251" y="4573594"/>
                <a:ext cx="673967" cy="3077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1" i="1" smtClean="0">
                          <a:latin typeface="Cambria Math"/>
                        </a:rPr>
                        <m:t>𝒚</m:t>
                      </m:r>
                      <m:r>
                        <a:rPr lang="tr-TR" sz="1400" b="1" i="1" smtClean="0">
                          <a:latin typeface="Cambria Math"/>
                        </a:rPr>
                        <m:t>=</m:t>
                      </m:r>
                      <m:r>
                        <a:rPr lang="tr-TR" sz="14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21" name="Dikdörtgen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251" y="4573594"/>
                <a:ext cx="673967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Düz Ok Bağlayıcısı 21"/>
          <p:cNvCxnSpPr/>
          <p:nvPr/>
        </p:nvCxnSpPr>
        <p:spPr>
          <a:xfrm flipV="1">
            <a:off x="5639340" y="5301208"/>
            <a:ext cx="300812" cy="5760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0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Complex</a:t>
            </a:r>
            <a:r>
              <a:rPr lang="tr-TR" dirty="0" smtClean="0"/>
              <a:t> </a:t>
            </a:r>
            <a:r>
              <a:rPr lang="tr-TR" dirty="0" err="1" smtClean="0"/>
              <a:t>Decision</a:t>
            </a:r>
            <a:r>
              <a:rPr lang="tr-TR" dirty="0" smtClean="0"/>
              <a:t> </a:t>
            </a:r>
            <a:r>
              <a:rPr lang="tr-TR" dirty="0" err="1"/>
              <a:t>Boundary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964704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r>
                      <a:rPr lang="tr-TR" sz="2400" b="1" i="1" smtClean="0">
                        <a:latin typeface="Cambria Math"/>
                      </a:rPr>
                      <m:t>𝒈</m:t>
                    </m:r>
                    <m:r>
                      <a:rPr lang="tr-TR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4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tr-TR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4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p>
                        <m:r>
                          <a:rPr lang="tr-TR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tr-TR" sz="2400" i="1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𝑁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</m:rad>
                    <m:r>
                      <a:rPr lang="tr-TR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964704"/>
              </a:xfrm>
              <a:blipFill>
                <a:blip r:embed="rId2"/>
                <a:stretch>
                  <a:fillRect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5" r="7400" b="4044"/>
          <a:stretch/>
        </p:blipFill>
        <p:spPr bwMode="auto">
          <a:xfrm>
            <a:off x="179512" y="3098309"/>
            <a:ext cx="4181583" cy="35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6" t="1" r="11634" b="1449"/>
          <a:stretch/>
        </p:blipFill>
        <p:spPr bwMode="auto">
          <a:xfrm>
            <a:off x="4491584" y="3098309"/>
            <a:ext cx="4449411" cy="35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838255" y="3098309"/>
            <a:ext cx="864096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Metin kutusu 6"/>
          <p:cNvSpPr txBox="1"/>
          <p:nvPr/>
        </p:nvSpPr>
        <p:spPr>
          <a:xfrm>
            <a:off x="6444208" y="3282975"/>
            <a:ext cx="864096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smtClean="0"/>
              <a:t>Clustering</a:t>
            </a:r>
            <a:endParaRPr 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3100" dirty="0"/>
              <a:t>Data </a:t>
            </a:r>
            <a:r>
              <a:rPr lang="tr-TR" sz="3100" dirty="0" err="1" smtClean="0"/>
              <a:t>does</a:t>
            </a:r>
            <a:r>
              <a:rPr lang="tr-TR" sz="3100" dirty="0" smtClean="0"/>
              <a:t> not </a:t>
            </a:r>
            <a:r>
              <a:rPr lang="tr-TR" sz="3100" dirty="0" err="1" smtClean="0"/>
              <a:t>have</a:t>
            </a:r>
            <a:r>
              <a:rPr lang="tr-TR" sz="3100" dirty="0" smtClean="0"/>
              <a:t> </a:t>
            </a:r>
            <a:r>
              <a:rPr lang="tr-TR" sz="3100" dirty="0" err="1" smtClean="0"/>
              <a:t>the</a:t>
            </a:r>
            <a:r>
              <a:rPr lang="tr-TR" sz="3100" dirty="0" smtClean="0"/>
              <a:t> </a:t>
            </a:r>
            <a:r>
              <a:rPr lang="tr-TR" sz="3100" dirty="0" err="1"/>
              <a:t>true</a:t>
            </a:r>
            <a:r>
              <a:rPr lang="tr-TR" sz="3100" dirty="0"/>
              <a:t> </a:t>
            </a:r>
            <a:r>
              <a:rPr lang="tr-TR" sz="3100" dirty="0" err="1" smtClean="0"/>
              <a:t>labels</a:t>
            </a:r>
            <a:endParaRPr lang="tr-TR" sz="3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err="1" smtClean="0"/>
              <a:t>Answers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guessed</a:t>
            </a:r>
            <a:r>
              <a:rPr lang="tr-TR" dirty="0" smtClean="0"/>
              <a:t> </a:t>
            </a:r>
            <a:r>
              <a:rPr lang="tr-TR" dirty="0" err="1" smtClean="0"/>
              <a:t>labels</a:t>
            </a:r>
            <a:r>
              <a:rPr lang="tr-TR" dirty="0" smtClean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Data is </a:t>
            </a:r>
            <a:r>
              <a:rPr lang="tr-TR" dirty="0" err="1" smtClean="0"/>
              <a:t>again</a:t>
            </a:r>
            <a:r>
              <a:rPr lang="tr-TR" dirty="0" smtClean="0"/>
              <a:t> </a:t>
            </a:r>
            <a:r>
              <a:rPr lang="tr-TR" dirty="0" err="1" smtClean="0"/>
              <a:t>represented</a:t>
            </a:r>
            <a:r>
              <a:rPr lang="tr-TR" dirty="0" smtClean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 smtClean="0"/>
              <a:t>features</a:t>
            </a:r>
            <a:endParaRPr lang="tr-TR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dirty="0" smtClean="0"/>
              <a:t>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reduce</a:t>
            </a:r>
            <a:r>
              <a:rPr lang="tr-TR" dirty="0" smtClean="0"/>
              <a:t> 256 </a:t>
            </a:r>
            <a:r>
              <a:rPr lang="tr-TR" dirty="0" err="1" smtClean="0"/>
              <a:t>colors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16 </a:t>
            </a:r>
            <a:r>
              <a:rPr lang="tr-TR" dirty="0" err="1" smtClean="0"/>
              <a:t>colors</a:t>
            </a:r>
            <a:r>
              <a:rPr lang="tr-TR" dirty="0" smtClean="0"/>
              <a:t>?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err="1" smtClean="0"/>
              <a:t>Features</a:t>
            </a:r>
            <a:r>
              <a:rPr lang="tr-TR" dirty="0" smtClean="0"/>
              <a:t>: RGB </a:t>
            </a:r>
            <a:r>
              <a:rPr lang="tr-TR" dirty="0" err="1" smtClean="0"/>
              <a:t>colors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pixels</a:t>
            </a:r>
            <a:endParaRPr lang="tr-TR" dirty="0" smtClean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tr-TR" dirty="0" err="1" smtClean="0"/>
              <a:t>Guessed</a:t>
            </a:r>
            <a:r>
              <a:rPr lang="tr-TR" dirty="0" smtClean="0"/>
              <a:t> </a:t>
            </a:r>
            <a:r>
              <a:rPr lang="tr-TR" dirty="0" err="1" smtClean="0"/>
              <a:t>labels</a:t>
            </a:r>
            <a:r>
              <a:rPr lang="tr-TR" dirty="0" smtClean="0"/>
              <a:t>: A set of </a:t>
            </a:r>
            <a:r>
              <a:rPr lang="tr-TR" dirty="0" err="1" smtClean="0"/>
              <a:t>integers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corresponding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an RGB </a:t>
            </a:r>
            <a:r>
              <a:rPr lang="tr-TR" dirty="0" err="1" smtClean="0"/>
              <a:t>color</a:t>
            </a:r>
            <a:endParaRPr lang="en-US" dirty="0" smtClean="0"/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0" y="844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52" y="4005064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3292475"/>
            <a:ext cx="260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tr-TR" sz="1200">
                <a:cs typeface="Times New Roman" pitchFamily="18" charset="0"/>
              </a:rPr>
              <a:t>  </a:t>
            </a:r>
            <a:endParaRPr lang="tr-TR"/>
          </a:p>
        </p:txBody>
      </p:sp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52" y="4005064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9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31" y="3854218"/>
            <a:ext cx="3590925" cy="252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Logistic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: </a:t>
            </a:r>
            <a:r>
              <a:rPr lang="tr-TR" dirty="0" err="1" smtClean="0"/>
              <a:t>Cost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63272" cy="23421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dirty="0" err="1" smtClean="0"/>
                  <a:t>Linear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regression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: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  <m:r>
                      <a:rPr lang="tr-T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tr-TR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tr-TR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tr-TR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tr-TR" i="1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tr-TR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tr-T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tr-T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tr-TR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tr-TR" dirty="0" smtClean="0">
                    <a:latin typeface="Cambria Math"/>
                  </a:rPr>
                  <a:t> </a:t>
                </a:r>
                <a:r>
                  <a:rPr lang="tr-TR" dirty="0"/>
                  <a:t>is not </a:t>
                </a:r>
                <a:r>
                  <a:rPr lang="tr-TR" dirty="0" err="1"/>
                  <a:t>linear</a:t>
                </a:r>
                <a:r>
                  <a:rPr lang="tr-TR" dirty="0"/>
                  <a:t> </a:t>
                </a:r>
                <a:r>
                  <a:rPr lang="tr-TR" dirty="0" smtClean="0"/>
                  <a:t>in </a:t>
                </a:r>
                <a:r>
                  <a:rPr lang="tr-TR" dirty="0" err="1" smtClean="0"/>
                  <a:t>logistic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regression</a:t>
                </a:r>
                <a:r>
                  <a:rPr lang="tr-TR" dirty="0" smtClean="0"/>
                  <a:t>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dirty="0" smtClean="0"/>
                  <a:t> is a </a:t>
                </a:r>
                <a:r>
                  <a:rPr lang="tr-TR" dirty="0" err="1" smtClean="0"/>
                  <a:t>non-convex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then</a:t>
                </a:r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 is </a:t>
                </a:r>
                <a:r>
                  <a:rPr lang="tr-TR" dirty="0" err="1" smtClean="0"/>
                  <a:t>stuck</a:t>
                </a:r>
                <a:r>
                  <a:rPr lang="tr-TR" dirty="0" smtClean="0"/>
                  <a:t> at </a:t>
                </a:r>
                <a:r>
                  <a:rPr lang="tr-TR" dirty="0" err="1" smtClean="0"/>
                  <a:t>local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minima</a:t>
                </a:r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endParaRPr lang="tr-TR" dirty="0" smtClean="0"/>
              </a:p>
              <a:p>
                <a:pPr>
                  <a:spcAft>
                    <a:spcPts val="600"/>
                  </a:spcAft>
                </a:pPr>
                <a:endParaRPr lang="tr-TR" dirty="0"/>
              </a:p>
              <a:p>
                <a:pPr lvl="1">
                  <a:spcAft>
                    <a:spcPts val="600"/>
                  </a:spcAft>
                </a:pPr>
                <a:endParaRPr lang="tr-TR" dirty="0" smtClean="0"/>
              </a:p>
              <a:p>
                <a:pPr>
                  <a:spcAft>
                    <a:spcPts val="600"/>
                  </a:spcAft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63272" cy="2342100"/>
              </a:xfrm>
              <a:blipFill rotWithShape="1">
                <a:blip r:embed="rId4"/>
                <a:stretch>
                  <a:fillRect l="-802" t="-41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/>
          <p:cNvSpPr txBox="1"/>
          <p:nvPr/>
        </p:nvSpPr>
        <p:spPr>
          <a:xfrm>
            <a:off x="1259632" y="6279703"/>
            <a:ext cx="2780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Non-convex</a:t>
            </a:r>
            <a:r>
              <a:rPr lang="tr-TR" sz="2400" dirty="0" smtClean="0"/>
              <a:t> </a:t>
            </a:r>
            <a:r>
              <a:rPr lang="tr-TR" sz="2400" dirty="0" err="1" smtClean="0"/>
              <a:t>function</a:t>
            </a:r>
            <a:endParaRPr lang="tr-TR" sz="24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5828743" y="6309320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Convex</a:t>
            </a:r>
            <a:r>
              <a:rPr lang="tr-TR" sz="2400" dirty="0" smtClean="0"/>
              <a:t> </a:t>
            </a:r>
            <a:r>
              <a:rPr lang="tr-TR" sz="2400" dirty="0" err="1" smtClean="0"/>
              <a:t>function</a:t>
            </a:r>
            <a:endParaRPr lang="tr-TR" sz="2400" dirty="0"/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" r="2290"/>
          <a:stretch/>
        </p:blipFill>
        <p:spPr bwMode="auto">
          <a:xfrm>
            <a:off x="123291" y="3854219"/>
            <a:ext cx="4736741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6216597" y="3942301"/>
            <a:ext cx="2471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err="1" smtClean="0"/>
              <a:t>look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this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function</a:t>
            </a:r>
            <a:endParaRPr lang="tr-TR" sz="2000" b="1" dirty="0"/>
          </a:p>
        </p:txBody>
      </p:sp>
      <p:sp>
        <p:nvSpPr>
          <p:cNvPr id="6" name="Aşağı Ok 5"/>
          <p:cNvSpPr/>
          <p:nvPr/>
        </p:nvSpPr>
        <p:spPr>
          <a:xfrm rot="2619816">
            <a:off x="6533669" y="4369805"/>
            <a:ext cx="303876" cy="560443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/>
          <p:cNvSpPr txBox="1"/>
          <p:nvPr/>
        </p:nvSpPr>
        <p:spPr>
          <a:xfrm>
            <a:off x="6988992" y="4249916"/>
            <a:ext cx="89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smtClean="0"/>
              <a:t>-</a:t>
            </a:r>
            <a:r>
              <a:rPr lang="tr-TR" sz="2000" b="1" dirty="0" err="1" smtClean="0"/>
              <a:t>log</a:t>
            </a:r>
            <a:r>
              <a:rPr lang="tr-TR" sz="2000" b="1" dirty="0" smtClean="0"/>
              <a:t>(z)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5901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25371"/>
            <a:ext cx="4761359" cy="39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Logistic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: </a:t>
            </a:r>
            <a:r>
              <a:rPr lang="tr-TR" dirty="0" err="1" smtClean="0"/>
              <a:t>Cost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003232" cy="1036712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 smtClean="0">
                        <a:latin typeface="Cambria Math"/>
                      </a:rPr>
                      <m:t>C</m:t>
                    </m:r>
                    <m:r>
                      <a:rPr lang="tr-TR" b="0" i="1" dirty="0" smtClean="0">
                        <a:latin typeface="Cambria Math"/>
                      </a:rPr>
                      <m:t>𝑜𝑠𝑡</m:t>
                    </m:r>
                    <m:r>
                      <a:rPr lang="tr-TR" b="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tr-TR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tr-TR" b="0" i="1" dirty="0" smtClean="0">
                        <a:latin typeface="Cambria Math"/>
                      </a:rPr>
                      <m:t>)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tr-T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tr-TR" b="1" i="1">
                                            <a:latin typeface="Cambria Math"/>
                                            <a:ea typeface="Cambria Math"/>
                                          </a:rPr>
                                          <m:t>𝜽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        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𝑖𝑓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  <m:e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tr-TR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b="0" i="1" smtClean="0">
                                        <a:latin typeface="Cambria Math"/>
                                        <a:ea typeface="Cambria Math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tr-TR" b="1" i="1">
                                            <a:latin typeface="Cambria Math"/>
                                            <a:ea typeface="Cambria Math"/>
                                          </a:rPr>
                                          <m:t>𝜽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   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𝑖𝑓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tr-TR" b="0" i="1" smtClean="0">
                                <a:latin typeface="Cambria Math"/>
                                <a:ea typeface="Cambria Math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tr-TR" dirty="0"/>
              </a:p>
              <a:p>
                <a:pPr lvl="1"/>
                <a:endParaRPr lang="tr-TR" i="1" dirty="0" smtClean="0">
                  <a:latin typeface="Cambria Math"/>
                </a:endParaRPr>
              </a:p>
              <a:p>
                <a:pPr lvl="1"/>
                <a:endParaRPr lang="tr-TR" dirty="0" smtClean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003232" cy="103671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7" y="4497277"/>
            <a:ext cx="32670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659997" y="4581128"/>
            <a:ext cx="383611" cy="10905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Eğri Bağlayıcı 7"/>
          <p:cNvCxnSpPr/>
          <p:nvPr/>
        </p:nvCxnSpPr>
        <p:spPr>
          <a:xfrm flipV="1">
            <a:off x="1043608" y="3861048"/>
            <a:ext cx="3528392" cy="936104"/>
          </a:xfrm>
          <a:prstGeom prst="curved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6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3429000"/>
            <a:ext cx="3964855" cy="329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Logistic Regression: Cost Function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91264" cy="16127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 smtClean="0">
                        <a:latin typeface="Cambria Math"/>
                      </a:rPr>
                      <m:t>C</m:t>
                    </m:r>
                    <m:r>
                      <a:rPr lang="tr-TR" i="1" dirty="0" smtClean="0">
                        <a:latin typeface="Cambria Math"/>
                      </a:rPr>
                      <m:t>𝑜𝑠𝑡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tr-TR" b="1" i="1"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tr-TR" b="1" i="1"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tr-T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r>
                      <a:rPr lang="tr-TR" i="1">
                        <a:latin typeface="Cambria Math"/>
                        <a:ea typeface="Cambria Math"/>
                      </a:rPr>
                      <m:t>=−</m:t>
                    </m:r>
                    <m:func>
                      <m:func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tr-T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tr-TR" b="0" i="1" smtClean="0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tr-TR" b="1" i="1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tr-TR" b="1" i="1" dirty="0" smtClean="0">
                  <a:latin typeface="Cambria Math"/>
                  <a:ea typeface="Cambria Math"/>
                </a:endParaRPr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 smtClean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  <m:r>
                      <a:rPr lang="tr-T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tr-T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tr-T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tr-T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tr-TR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tr-TR" i="0" smtClean="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tr-T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tr-TR" b="1" i="1">
                                            <a:latin typeface="Cambria Math"/>
                                            <a:ea typeface="Cambria Math"/>
                                          </a:rPr>
                                          <m:t>𝜽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r-TR" b="1" i="1">
                                                <a:latin typeface="Cambria Math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tr-T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tr-TR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tr-TR" i="1">
                                <a:latin typeface="Cambria Math"/>
                              </a:rPr>
                              <m:t>+(1−</m:t>
                            </m:r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tr-T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tr-T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tr-TR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  <m:func>
                          <m:func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tr-TR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tr-TR" b="1" i="1">
                                        <a:latin typeface="Cambria Math"/>
                                        <a:ea typeface="Cambria Math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r-TR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tr-T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tr-TR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tr-TR" i="1" dirty="0" smtClean="0">
                  <a:latin typeface="Cambria Math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tr-TR" dirty="0" smtClean="0"/>
              </a:p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91264" cy="1612775"/>
              </a:xfrm>
              <a:blipFill rotWithShape="1">
                <a:blip r:embed="rId4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Düz Ok Bağlayıcısı 4"/>
          <p:cNvCxnSpPr/>
          <p:nvPr/>
        </p:nvCxnSpPr>
        <p:spPr>
          <a:xfrm flipH="1">
            <a:off x="2123728" y="5189926"/>
            <a:ext cx="792088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>
            <a:off x="6156176" y="5169142"/>
            <a:ext cx="100811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-36512" y="4509120"/>
                <a:ext cx="2664296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000" dirty="0" smtClean="0"/>
                  <a:t>Punishes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tr-TR" sz="2000" dirty="0" smtClean="0"/>
                  <a:t>=0 </a:t>
                </a:r>
                <a:r>
                  <a:rPr lang="tr-TR" sz="2000" dirty="0" err="1" smtClean="0"/>
                  <a:t>when</a:t>
                </a:r>
                <a:r>
                  <a:rPr lang="tr-TR" sz="2000" dirty="0" smtClean="0"/>
                  <a:t> y=1</a:t>
                </a:r>
              </a:p>
              <a:p>
                <a:pPr algn="ctr"/>
                <a:endParaRPr lang="tr-TR" dirty="0" smtClean="0"/>
              </a:p>
              <a:p>
                <a:pPr marL="92075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tr-TR" sz="2000" i="1">
                        <a:latin typeface="Cambria Math"/>
                        <a:ea typeface="Cambria Math"/>
                      </a:rPr>
                      <m:t>→1,</m:t>
                    </m:r>
                  </m:oMath>
                </a14:m>
                <a:r>
                  <a:rPr lang="tr-TR" sz="200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000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endParaRPr lang="tr-TR" sz="2000" dirty="0" smtClean="0">
                  <a:ea typeface="Cambria Math"/>
                </a:endParaRPr>
              </a:p>
              <a:p>
                <a:pPr marL="92075"/>
                <a:r>
                  <a:rPr lang="tr-TR" sz="12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tr-TR" sz="2000" i="1">
                        <a:latin typeface="Cambria Math"/>
                        <a:ea typeface="Cambria Math"/>
                      </a:rPr>
                      <m:t>→0,</m:t>
                    </m:r>
                  </m:oMath>
                </a14:m>
                <a:r>
                  <a:rPr lang="tr-TR" sz="2000" i="1" dirty="0">
                    <a:latin typeface="Cambria Math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000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tr-TR" sz="2000" i="1" dirty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endParaRPr lang="tr-TR" sz="2000" i="1" dirty="0">
                  <a:latin typeface="Cambria Math"/>
                  <a:ea typeface="Cambria Math"/>
                </a:endParaRPr>
              </a:p>
              <a:p>
                <a:pPr algn="ctr"/>
                <a:endParaRPr lang="tr-TR" dirty="0"/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4509120"/>
                <a:ext cx="2664296" cy="1954381"/>
              </a:xfrm>
              <a:prstGeom prst="rect">
                <a:avLst/>
              </a:prstGeom>
              <a:blipFill rotWithShape="1">
                <a:blip r:embed="rId5"/>
                <a:stretch>
                  <a:fillRect t="-156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6588225" y="4509120"/>
                <a:ext cx="252027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000" dirty="0" smtClean="0"/>
                  <a:t>Punishes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tr-TR" sz="2000" dirty="0" smtClean="0"/>
                  <a:t>=1 </a:t>
                </a:r>
                <a:r>
                  <a:rPr lang="tr-TR" sz="2000" dirty="0" err="1" smtClean="0"/>
                  <a:t>when</a:t>
                </a:r>
                <a:r>
                  <a:rPr lang="tr-TR" sz="2000" dirty="0" smtClean="0"/>
                  <a:t> y=0</a:t>
                </a:r>
              </a:p>
              <a:p>
                <a:pPr algn="ctr"/>
                <a:endParaRPr lang="tr-TR" dirty="0" smtClean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tr-TR" sz="200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000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endParaRPr lang="tr-TR" sz="2000" dirty="0" smtClean="0">
                  <a:ea typeface="Cambria Math"/>
                </a:endParaRPr>
              </a:p>
              <a:p>
                <a:r>
                  <a:rPr lang="tr-TR" sz="12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tr-TR" sz="2000" i="1" dirty="0">
                    <a:latin typeface="Cambria Math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000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000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tr-TR" sz="2000" i="1" dirty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endParaRPr lang="tr-TR" sz="2000" i="1" dirty="0">
                  <a:latin typeface="Cambria Math"/>
                  <a:ea typeface="Cambria Math"/>
                </a:endParaRPr>
              </a:p>
              <a:p>
                <a:pPr algn="ctr"/>
                <a:endParaRPr lang="tr-TR" dirty="0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4509120"/>
                <a:ext cx="2520279" cy="1954381"/>
              </a:xfrm>
              <a:prstGeom prst="rect">
                <a:avLst/>
              </a:prstGeom>
              <a:blipFill rotWithShape="1">
                <a:blip r:embed="rId6"/>
                <a:stretch>
                  <a:fillRect t="-156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ol Ayraç 13"/>
          <p:cNvSpPr/>
          <p:nvPr/>
        </p:nvSpPr>
        <p:spPr>
          <a:xfrm rot="16200000">
            <a:off x="3606820" y="1765888"/>
            <a:ext cx="396044" cy="2210100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Sol Ayraç 20"/>
          <p:cNvSpPr/>
          <p:nvPr/>
        </p:nvSpPr>
        <p:spPr>
          <a:xfrm rot="16200000">
            <a:off x="6761316" y="1297836"/>
            <a:ext cx="324036" cy="3218212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/>
              <p:cNvSpPr/>
              <p:nvPr/>
            </p:nvSpPr>
            <p:spPr>
              <a:xfrm>
                <a:off x="3059832" y="3059668"/>
                <a:ext cx="17281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𝑤𝑜𝑟𝑘𝑠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b="1" i="1">
                          <a:latin typeface="Cambria Math"/>
                          <a:ea typeface="Cambria Math"/>
                        </a:rPr>
                        <m:t>𝒊𝒇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5" name="Dikdörtgen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059668"/>
                <a:ext cx="1728192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kdörtgen 22"/>
              <p:cNvSpPr/>
              <p:nvPr/>
            </p:nvSpPr>
            <p:spPr>
              <a:xfrm>
                <a:off x="5950516" y="3042984"/>
                <a:ext cx="17898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𝑤𝑜𝑟𝑘𝑠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b="1" i="1" smtClean="0">
                          <a:latin typeface="Cambria Math"/>
                          <a:ea typeface="Cambria Math"/>
                        </a:rPr>
                        <m:t>𝒊𝒇</m:t>
                      </m:r>
                      <m:r>
                        <a:rPr lang="tr-TR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tr-TR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tr-TR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Dikdörtge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16" y="3042984"/>
                <a:ext cx="178983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etin kutusu 3"/>
          <p:cNvSpPr txBox="1"/>
          <p:nvPr/>
        </p:nvSpPr>
        <p:spPr>
          <a:xfrm>
            <a:off x="4098025" y="1268489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 Loss (Binary Cross </a:t>
            </a:r>
            <a:r>
              <a:rPr lang="en-US" smtClean="0"/>
              <a:t>Entropy)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Başlık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tr-TR" dirty="0" smtClean="0"/>
                  <a:t>Optimizing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2" name="Başlık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algorithm</a:t>
                </a:r>
                <a:r>
                  <a:rPr lang="tr-TR" dirty="0" smtClean="0"/>
                  <a:t> can be </a:t>
                </a:r>
                <a:r>
                  <a:rPr lang="tr-TR" dirty="0" err="1" smtClean="0"/>
                  <a:t>used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find</a:t>
                </a:r>
                <a:r>
                  <a:rPr lang="tr-TR" dirty="0" smtClean="0"/>
                  <a:t> optimal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endParaRPr lang="tr-TR" dirty="0" smtClean="0"/>
              </a:p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err="1" smtClean="0"/>
                  <a:t>Gradient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Descent</a:t>
                </a:r>
                <a:r>
                  <a:rPr lang="tr-TR" dirty="0" smtClean="0"/>
                  <a:t>:</a:t>
                </a:r>
                <a:endParaRPr lang="tr-TR" dirty="0"/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 smtClean="0"/>
                  <a:t>Start </a:t>
                </a:r>
                <a:r>
                  <a:rPr lang="tr-TR" dirty="0"/>
                  <a:t>with some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tr-TR" dirty="0"/>
                  <a:t> parameters</a:t>
                </a:r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values</a:t>
                </a:r>
                <a:r>
                  <a:rPr lang="tr-TR" dirty="0"/>
                  <a:t> </a:t>
                </a:r>
                <a:r>
                  <a:rPr lang="tr-TR" dirty="0" err="1"/>
                  <a:t>according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formula</a:t>
                </a:r>
                <a:r>
                  <a:rPr lang="tr-TR" dirty="0"/>
                  <a:t>:</a:t>
                </a:r>
              </a:p>
              <a:p>
                <a:pPr marL="803275" lvl="1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−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tr-T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tr-TR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tr-TR" b="1" i="1">
                                      <a:latin typeface="Cambria Math"/>
                                      <a:ea typeface="Cambria Math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tr-TR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tr-TR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tr-TR" i="1">
                              <a:latin typeface="Cambria Math"/>
                              <a:ea typeface="Cambria Math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tr-TR" dirty="0"/>
              </a:p>
              <a:p>
                <a:pPr lvl="1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tr-TR" dirty="0"/>
                  <a:t>Stop </a:t>
                </a:r>
                <a:r>
                  <a:rPr lang="tr-TR" dirty="0" err="1"/>
                  <a:t>when</a:t>
                </a:r>
                <a:r>
                  <a:rPr lang="tr-TR" dirty="0"/>
                  <a:t> </a:t>
                </a:r>
                <a:r>
                  <a:rPr lang="tr-TR" dirty="0" err="1"/>
                  <a:t>decrease</a:t>
                </a:r>
                <a:r>
                  <a:rPr lang="tr-TR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dirty="0"/>
                  <a:t> is </a:t>
                </a:r>
                <a:r>
                  <a:rPr lang="tr-TR" dirty="0" err="1"/>
                  <a:t>less</a:t>
                </a:r>
                <a:r>
                  <a:rPr lang="tr-TR" dirty="0"/>
                  <a:t> </a:t>
                </a:r>
                <a:r>
                  <a:rPr lang="tr-TR" dirty="0" err="1"/>
                  <a:t>than</a:t>
                </a:r>
                <a:r>
                  <a:rPr lang="tr-TR" dirty="0"/>
                  <a:t> </a:t>
                </a:r>
                <a:r>
                  <a:rPr lang="tr-TR" dirty="0" smtClean="0"/>
                  <a:t>an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𝜖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dirty="0" smtClean="0"/>
                  <a:t>(10</a:t>
                </a:r>
                <a:r>
                  <a:rPr lang="tr-TR" baseline="30000" dirty="0" smtClean="0"/>
                  <a:t>-3</a:t>
                </a:r>
                <a:r>
                  <a:rPr lang="tr-TR" dirty="0" smtClean="0"/>
                  <a:t>) value</a:t>
                </a:r>
              </a:p>
              <a:p>
                <a:pPr marL="457200" lvl="1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tr-TR" dirty="0" smtClean="0"/>
                  <a:t>	</a:t>
                </a:r>
                <a:r>
                  <a:rPr lang="tr-TR" dirty="0" err="1" smtClean="0"/>
                  <a:t>where</a:t>
                </a:r>
                <a:r>
                  <a:rPr lang="tr-TR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b="1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(</m:t>
                            </m:r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tr-TR" b="0" i="0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tr-TR" b="1" i="1">
                            <a:latin typeface="Cambria Math"/>
                          </a:rPr>
                          <m:t>𝐠</m:t>
                        </m:r>
                      </m:fName>
                      <m:e>
                        <m:d>
                          <m:d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tr-TR" b="1" i="1"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endParaRPr lang="tr-TR" dirty="0" smtClean="0"/>
              </a:p>
              <a:p>
                <a:pPr marL="457200" lvl="1" indent="0">
                  <a:lnSpc>
                    <a:spcPct val="120000"/>
                  </a:lnSpc>
                  <a:spcAft>
                    <a:spcPts val="600"/>
                  </a:spcAft>
                  <a:buNone/>
                </a:pPr>
                <a:r>
                  <a:rPr lang="tr-TR" dirty="0" smtClean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i="1" dirty="0">
                        <a:latin typeface="Cambria Math"/>
                      </a:rPr>
                      <m:t>J</m:t>
                    </m:r>
                    <m:d>
                      <m:d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1">
                            <a:latin typeface="Cambria Math"/>
                            <a:ea typeface="Cambria Math"/>
                          </a:rPr>
                          <m:t>𝜽</m:t>
                        </m:r>
                      </m:e>
                    </m:d>
                  </m:oMath>
                </a14:m>
                <a:r>
                  <a:rPr lang="tr-TR" dirty="0" smtClean="0"/>
                  <a:t> is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logistic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regression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>
                <a:blip r:embed="rId3"/>
                <a:stretch>
                  <a:fillRect l="-815" t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3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Optimization</a:t>
            </a:r>
            <a:r>
              <a:rPr lang="tr-TR" dirty="0" smtClean="0"/>
              <a:t> </a:t>
            </a:r>
            <a:r>
              <a:rPr lang="tr-TR" dirty="0" err="1" smtClean="0"/>
              <a:t>Algorithms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err="1" smtClean="0"/>
                  <a:t>Some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other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optimization</a:t>
                </a:r>
                <a:r>
                  <a:rPr lang="tr-TR" dirty="0" smtClean="0"/>
                  <a:t> </a:t>
                </a:r>
                <a:r>
                  <a:rPr lang="tr-TR" err="1" smtClean="0"/>
                  <a:t>algorithms</a:t>
                </a:r>
                <a:r>
                  <a:rPr lang="tr-TR" smtClean="0"/>
                  <a:t> 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tr-TR" smtClean="0"/>
                  <a:t>BFGS</a:t>
                </a:r>
                <a:endParaRPr lang="en-US"/>
              </a:p>
              <a:p>
                <a:pPr lvl="1">
                  <a:lnSpc>
                    <a:spcPct val="120000"/>
                  </a:lnSpc>
                </a:pPr>
                <a:r>
                  <a:rPr lang="tr-TR" smtClean="0"/>
                  <a:t>L-BFGS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mtClean="0"/>
                  <a:t>Conjugate-gradient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err="1" smtClean="0"/>
                  <a:t>More</a:t>
                </a:r>
                <a:r>
                  <a:rPr lang="tr-TR" dirty="0" smtClean="0"/>
                  <a:t> </a:t>
                </a:r>
                <a:r>
                  <a:rPr lang="tr-TR" dirty="0" err="1"/>
                  <a:t>complex</a:t>
                </a:r>
                <a:r>
                  <a:rPr lang="tr-TR" dirty="0"/>
                  <a:t> </a:t>
                </a:r>
                <a:r>
                  <a:rPr lang="tr-TR" dirty="0" err="1"/>
                  <a:t>than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gradient</a:t>
                </a:r>
                <a:r>
                  <a:rPr lang="tr-TR" dirty="0"/>
                  <a:t> </a:t>
                </a:r>
                <a:r>
                  <a:rPr lang="tr-TR" dirty="0" err="1"/>
                  <a:t>descent</a:t>
                </a:r>
                <a:r>
                  <a:rPr lang="tr-TR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dirty="0" err="1"/>
                  <a:t>F</a:t>
                </a:r>
                <a:r>
                  <a:rPr lang="tr-TR" dirty="0" err="1" smtClean="0"/>
                  <a:t>aster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than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/>
                  <a:t>gradient</a:t>
                </a:r>
                <a:r>
                  <a:rPr lang="tr-TR" dirty="0"/>
                  <a:t> </a:t>
                </a:r>
                <a:r>
                  <a:rPr lang="tr-TR" dirty="0" err="1"/>
                  <a:t>descent</a:t>
                </a:r>
                <a:r>
                  <a:rPr lang="tr-TR" dirty="0"/>
                  <a:t> 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/>
                  <a:t>N</a:t>
                </a:r>
                <a:r>
                  <a:rPr lang="tr-TR" dirty="0" smtClean="0"/>
                  <a:t>o </a:t>
                </a:r>
                <a:r>
                  <a:rPr lang="tr-TR" dirty="0" err="1" smtClean="0"/>
                  <a:t>need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set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tr-TR" dirty="0" err="1" smtClean="0"/>
                  <a:t>Computed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automatically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dirty="0" err="1" smtClean="0"/>
                  <a:t>Optimization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functions</a:t>
                </a:r>
                <a:r>
                  <a:rPr lang="tr-TR" dirty="0" smtClean="0"/>
                  <a:t> in </a:t>
                </a:r>
                <a:r>
                  <a:rPr lang="tr-TR" dirty="0" err="1" smtClean="0"/>
                  <a:t>libraries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useful</a:t>
                </a:r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tr-TR" dirty="0" err="1" smtClean="0"/>
                  <a:t>e.g</a:t>
                </a:r>
                <a:r>
                  <a:rPr lang="tr-TR" dirty="0" smtClean="0"/>
                  <a:t>. </a:t>
                </a:r>
                <a:r>
                  <a:rPr lang="tr-TR" dirty="0" err="1" smtClean="0"/>
                  <a:t>fminunc</a:t>
                </a:r>
                <a:r>
                  <a:rPr lang="tr-TR" dirty="0" smtClean="0"/>
                  <a:t> </a:t>
                </a:r>
                <a:r>
                  <a:rPr lang="tr-TR" smtClean="0"/>
                  <a:t>in Matlab</a:t>
                </a:r>
                <a:r>
                  <a:rPr lang="en-US" smtClean="0"/>
                  <a:t> uses BFGS 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4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fminunc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tr-TR" sz="2400" b="1" dirty="0" smtClean="0"/>
                  <a:t>function</a:t>
                </a:r>
                <a:r>
                  <a:rPr lang="tr-TR" sz="2400" dirty="0" smtClean="0"/>
                  <a:t>  [</a:t>
                </a:r>
                <a:r>
                  <a:rPr lang="tr-TR" sz="2400" dirty="0" err="1"/>
                  <a:t>jVal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gradient</a:t>
                </a:r>
                <a:r>
                  <a:rPr lang="tr-TR" sz="2400" dirty="0"/>
                  <a:t>]=</a:t>
                </a:r>
                <a:r>
                  <a:rPr lang="tr-TR" sz="2400" dirty="0" err="1"/>
                  <a:t>costFunction</a:t>
                </a:r>
                <a:r>
                  <a:rPr lang="tr-TR" sz="2400" dirty="0"/>
                  <a:t>(</a:t>
                </a:r>
                <a:r>
                  <a:rPr lang="tr-TR" sz="2400" dirty="0" err="1"/>
                  <a:t>theta</a:t>
                </a:r>
                <a:r>
                  <a:rPr lang="tr-TR" sz="2400" dirty="0"/>
                  <a:t>)</a:t>
                </a:r>
              </a:p>
              <a:p>
                <a:pPr marL="461963" indent="0">
                  <a:buNone/>
                </a:pPr>
                <a:r>
                  <a:rPr lang="tr-TR" sz="2400" smtClean="0"/>
                  <a:t>jVal</a:t>
                </a:r>
                <a:r>
                  <a:rPr lang="tr-TR" sz="2400" dirty="0"/>
                  <a:t>=…(</a:t>
                </a:r>
                <a:r>
                  <a:rPr lang="tr-TR" sz="2400" err="1"/>
                  <a:t>cost</a:t>
                </a:r>
                <a:r>
                  <a:rPr lang="tr-TR" sz="2400" smtClean="0"/>
                  <a:t>)</a:t>
                </a:r>
                <a:r>
                  <a:rPr lang="en-US" sz="2400" smtClean="0"/>
                  <a:t> 			a single value</a:t>
                </a:r>
                <a:endParaRPr lang="tr-TR" sz="2400" dirty="0"/>
              </a:p>
              <a:p>
                <a:pPr marL="461963" indent="0">
                  <a:buNone/>
                </a:pPr>
                <a:r>
                  <a:rPr lang="tr-TR" sz="2400" smtClean="0"/>
                  <a:t>gradient</a:t>
                </a:r>
                <a:r>
                  <a:rPr lang="tr-TR" sz="2400" dirty="0"/>
                  <a:t>=…(</a:t>
                </a:r>
                <a:r>
                  <a:rPr lang="tr-TR" sz="2400" dirty="0" err="1"/>
                  <a:t>partial</a:t>
                </a:r>
                <a:r>
                  <a:rPr lang="tr-TR" sz="2400" dirty="0"/>
                  <a:t> </a:t>
                </a:r>
                <a:r>
                  <a:rPr lang="tr-TR" sz="2400" dirty="0" err="1"/>
                  <a:t>derivatives</a:t>
                </a:r>
                <a:r>
                  <a:rPr lang="tr-TR" sz="2400" dirty="0"/>
                  <a:t> of </a:t>
                </a:r>
                <a:r>
                  <a:rPr lang="tr-TR" sz="2400" err="1"/>
                  <a:t>cost</a:t>
                </a:r>
                <a:r>
                  <a:rPr lang="tr-TR" sz="2400"/>
                  <a:t> </a:t>
                </a:r>
                <a:r>
                  <a:rPr lang="tr-TR" sz="2400" smtClean="0"/>
                  <a:t>with respect</a:t>
                </a:r>
                <a:r>
                  <a:rPr lang="en-US" sz="2400" smtClean="0"/>
                  <a:t> </a:t>
                </a:r>
                <a:r>
                  <a:rPr lang="tr-TR" sz="2400" smtClean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sz="2400"/>
                  <a:t>. </a:t>
                </a:r>
                <a:r>
                  <a:rPr lang="en-US" sz="2400" smtClean="0"/>
                  <a:t>)						a</a:t>
                </a:r>
                <a:r>
                  <a:rPr lang="tr-TR" sz="2400" smtClean="0"/>
                  <a:t> </a:t>
                </a:r>
                <a:r>
                  <a:rPr lang="tr-TR" sz="2400"/>
                  <a:t>matrix </a:t>
                </a:r>
                <a:r>
                  <a:rPr lang="en-US" sz="2400" smtClean="0"/>
                  <a:t>of s</a:t>
                </a:r>
                <a:r>
                  <a:rPr lang="tr-TR" sz="2400" smtClean="0"/>
                  <a:t>ize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tr-T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tr-TR" sz="2400" dirty="0"/>
                  <a:t>)</a:t>
                </a:r>
              </a:p>
              <a:p>
                <a:pPr marL="0" indent="0">
                  <a:buNone/>
                </a:pPr>
                <a:r>
                  <a:rPr lang="tr-TR" sz="2400" b="1" dirty="0" err="1"/>
                  <a:t>end</a:t>
                </a:r>
                <a:endParaRPr lang="tr-TR" sz="2400" b="1" dirty="0"/>
              </a:p>
              <a:p>
                <a:pPr marL="0" indent="0">
                  <a:buNone/>
                </a:pPr>
                <a:r>
                  <a:rPr lang="tr-TR" sz="2400" dirty="0" err="1"/>
                  <a:t>options</a:t>
                </a:r>
                <a:r>
                  <a:rPr lang="tr-TR" sz="2400" dirty="0"/>
                  <a:t> = </a:t>
                </a:r>
                <a:r>
                  <a:rPr lang="tr-TR" sz="2400" b="1" dirty="0" err="1"/>
                  <a:t>optimset</a:t>
                </a:r>
                <a:r>
                  <a:rPr lang="tr-TR" sz="2400" dirty="0"/>
                  <a:t>(</a:t>
                </a:r>
                <a:r>
                  <a:rPr lang="tr-TR" sz="2400" dirty="0" smtClean="0"/>
                  <a:t>'</a:t>
                </a:r>
                <a:r>
                  <a:rPr lang="tr-TR" sz="2400" dirty="0" err="1" smtClean="0"/>
                  <a:t>Grdobject</a:t>
                </a:r>
                <a:r>
                  <a:rPr lang="tr-TR" sz="2400" dirty="0" smtClean="0"/>
                  <a:t>',</a:t>
                </a:r>
                <a:r>
                  <a:rPr lang="tr-TR" sz="2400" dirty="0"/>
                  <a:t> </a:t>
                </a:r>
                <a:r>
                  <a:rPr lang="tr-TR" sz="2400" dirty="0" smtClean="0"/>
                  <a:t>'on',</a:t>
                </a:r>
                <a:r>
                  <a:rPr lang="tr-TR" sz="2400" dirty="0"/>
                  <a:t> </a:t>
                </a:r>
                <a:r>
                  <a:rPr lang="tr-TR" sz="2400" dirty="0" smtClean="0"/>
                  <a:t>'</a:t>
                </a:r>
                <a:r>
                  <a:rPr lang="tr-TR" sz="2400" dirty="0" err="1" smtClean="0"/>
                  <a:t>Maxiter</a:t>
                </a:r>
                <a:r>
                  <a:rPr lang="tr-TR" sz="2400" dirty="0" smtClean="0"/>
                  <a:t>',</a:t>
                </a:r>
                <a:r>
                  <a:rPr lang="tr-TR" sz="2400" dirty="0"/>
                  <a:t> </a:t>
                </a:r>
                <a:r>
                  <a:rPr lang="tr-TR" sz="2400" dirty="0" smtClean="0"/>
                  <a:t>'100</a:t>
                </a:r>
                <a:r>
                  <a:rPr lang="tr-TR" sz="2400" dirty="0"/>
                  <a:t>');</a:t>
                </a:r>
              </a:p>
              <a:p>
                <a:pPr marL="0" indent="0">
                  <a:buNone/>
                </a:pPr>
                <a:r>
                  <a:rPr lang="tr-TR" sz="2400" dirty="0"/>
                  <a:t>[</a:t>
                </a:r>
                <a:r>
                  <a:rPr lang="tr-TR" sz="2400" dirty="0" err="1"/>
                  <a:t>optTheta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functionVal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exitFlag</a:t>
                </a:r>
                <a:r>
                  <a:rPr lang="tr-TR" sz="2400" dirty="0"/>
                  <a:t>]=</a:t>
                </a:r>
              </a:p>
              <a:p>
                <a:pPr marL="0" indent="0">
                  <a:buNone/>
                </a:pPr>
                <a:r>
                  <a:rPr lang="tr-TR" sz="2400" dirty="0"/>
                  <a:t>		</a:t>
                </a:r>
                <a:r>
                  <a:rPr lang="tr-TR" sz="2400" b="1" dirty="0" err="1"/>
                  <a:t>fminunc</a:t>
                </a:r>
                <a:r>
                  <a:rPr lang="tr-TR" sz="2400" dirty="0"/>
                  <a:t>(@</a:t>
                </a:r>
                <a:r>
                  <a:rPr lang="tr-TR" sz="2400" b="1" dirty="0" err="1"/>
                  <a:t>costfunction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initialTheta</a:t>
                </a:r>
                <a:r>
                  <a:rPr lang="tr-TR" sz="2400" dirty="0"/>
                  <a:t>, </a:t>
                </a:r>
                <a:r>
                  <a:rPr lang="tr-TR" sz="2400" dirty="0" err="1"/>
                  <a:t>options</a:t>
                </a:r>
                <a:r>
                  <a:rPr lang="tr-TR" sz="2400" dirty="0"/>
                  <a:t>);</a:t>
                </a:r>
              </a:p>
              <a:p>
                <a:pPr marL="0" indent="0">
                  <a:buNone/>
                </a:pPr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07288" cy="4525963"/>
              </a:xfrm>
              <a:blipFill>
                <a:blip r:embed="rId2"/>
                <a:stretch>
                  <a:fillRect l="-1074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39763" y="260648"/>
            <a:ext cx="8229600" cy="1143000"/>
          </a:xfrm>
        </p:spPr>
        <p:txBody>
          <a:bodyPr/>
          <a:lstStyle/>
          <a:p>
            <a:r>
              <a:rPr lang="tr-TR" dirty="0" smtClean="0"/>
              <a:t>Multi-Class </a:t>
            </a:r>
            <a:r>
              <a:rPr lang="tr-TR" dirty="0" err="1" smtClean="0"/>
              <a:t>Classification</a:t>
            </a:r>
            <a:endParaRPr lang="tr-TR" dirty="0"/>
          </a:p>
        </p:txBody>
      </p:sp>
      <p:pic>
        <p:nvPicPr>
          <p:cNvPr id="38" name="Picture 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1590985" y="1623301"/>
            <a:ext cx="2047875" cy="21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 bwMode="auto">
          <a:xfrm>
            <a:off x="4644008" y="1641193"/>
            <a:ext cx="1990725" cy="21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"/>
          <a:stretch/>
        </p:blipFill>
        <p:spPr bwMode="auto">
          <a:xfrm>
            <a:off x="1547664" y="4526235"/>
            <a:ext cx="613030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59273">
            <a:off x="3782853" y="2447454"/>
            <a:ext cx="588871" cy="60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0072">
            <a:off x="1730370" y="3878219"/>
            <a:ext cx="513572" cy="52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2195736" y="3773728"/>
                <a:ext cx="6768752" cy="735392"/>
              </a:xfrm>
            </p:spPr>
            <p:txBody>
              <a:bodyPr>
                <a:noAutofit/>
              </a:bodyPr>
              <a:lstStyle/>
              <a:p>
                <a:r>
                  <a:rPr lang="tr-TR" sz="1500" dirty="0" smtClean="0"/>
                  <a:t>Multi-</a:t>
                </a:r>
                <a:r>
                  <a:rPr lang="tr-TR" sz="1500" dirty="0" err="1" smtClean="0"/>
                  <a:t>class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classification</a:t>
                </a:r>
                <a:r>
                  <a:rPr lang="tr-TR" sz="1500" dirty="0" smtClean="0"/>
                  <a:t> problem is </a:t>
                </a:r>
                <a:r>
                  <a:rPr lang="tr-TR" sz="1500" dirty="0" err="1" smtClean="0"/>
                  <a:t>turned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into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binary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classification</a:t>
                </a:r>
                <a:r>
                  <a:rPr lang="tr-TR" sz="1500" dirty="0" smtClean="0"/>
                  <a:t> problem</a:t>
                </a:r>
              </a:p>
              <a:p>
                <a:r>
                  <a:rPr lang="tr-TR" sz="1500" dirty="0" smtClean="0"/>
                  <a:t>A </a:t>
                </a:r>
                <a:r>
                  <a:rPr lang="tr-TR" sz="1500" dirty="0" err="1" smtClean="0"/>
                  <a:t>new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hypothesis</a:t>
                </a:r>
                <a:r>
                  <a:rPr lang="tr-TR" sz="15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1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15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1500" b="1" i="1" smtClean="0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  <m:sup>
                        <m:r>
                          <a:rPr lang="tr-TR" sz="1500" b="0" i="1" smtClean="0">
                            <a:latin typeface="Cambria Math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tr-TR" sz="1500" dirty="0" smtClean="0"/>
                  <a:t>(</a:t>
                </a:r>
                <a:r>
                  <a:rPr lang="tr-TR" sz="1500" b="1" dirty="0" smtClean="0"/>
                  <a:t>x</a:t>
                </a:r>
                <a:r>
                  <a:rPr lang="tr-TR" sz="1500" dirty="0" smtClean="0"/>
                  <a:t>) is </a:t>
                </a:r>
                <a:r>
                  <a:rPr lang="tr-TR" sz="1500" dirty="0" err="1" smtClean="0"/>
                  <a:t>computed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for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each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binary</a:t>
                </a:r>
                <a:r>
                  <a:rPr lang="tr-TR" sz="1500" dirty="0" smtClean="0"/>
                  <a:t> </a:t>
                </a:r>
                <a:r>
                  <a:rPr lang="tr-TR" sz="1500" dirty="0" err="1" smtClean="0"/>
                  <a:t>classification</a:t>
                </a:r>
                <a:r>
                  <a:rPr lang="tr-TR" sz="1500" dirty="0" smtClean="0"/>
                  <a:t> problem.</a:t>
                </a:r>
                <a:endParaRPr lang="tr-TR" sz="1500" dirty="0"/>
              </a:p>
            </p:txBody>
          </p:sp>
        </mc:Choice>
        <mc:Fallback xmlns="">
          <p:sp>
            <p:nvSpPr>
              <p:cNvPr id="4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5736" y="3773728"/>
                <a:ext cx="6768752" cy="735392"/>
              </a:xfrm>
              <a:blipFill rotWithShape="1">
                <a:blip r:embed="rId9"/>
                <a:stretch>
                  <a:fillRect l="-180" t="-16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3301"/>
            <a:ext cx="1066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39763" y="260648"/>
            <a:ext cx="8229600" cy="1143000"/>
          </a:xfrm>
        </p:spPr>
        <p:txBody>
          <a:bodyPr/>
          <a:lstStyle/>
          <a:p>
            <a:r>
              <a:rPr lang="tr-TR" dirty="0" smtClean="0"/>
              <a:t>Multi-Class </a:t>
            </a:r>
            <a:r>
              <a:rPr lang="tr-TR" dirty="0" err="1" smtClean="0"/>
              <a:t>Classification</a:t>
            </a:r>
            <a:endParaRPr lang="tr-TR" dirty="0"/>
          </a:p>
        </p:txBody>
      </p:sp>
      <p:pic>
        <p:nvPicPr>
          <p:cNvPr id="38" name="Picture 1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1590985" y="1623301"/>
            <a:ext cx="2047875" cy="212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1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EBEBE"/>
              </a:clrFrom>
              <a:clrTo>
                <a:srgbClr val="BEBEB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94" y="4526235"/>
            <a:ext cx="616267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0072">
            <a:off x="2248345" y="3878219"/>
            <a:ext cx="513572" cy="52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600201"/>
                <a:ext cx="5040560" cy="29089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  <m:sup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tr-TR" sz="2400" dirty="0"/>
                  <a:t>(</a:t>
                </a:r>
                <a:r>
                  <a:rPr lang="tr-TR" sz="2400" b="1"/>
                  <a:t>x</a:t>
                </a:r>
                <a:r>
                  <a:rPr lang="tr-TR" sz="2400" smtClean="0"/>
                  <a:t>)</a:t>
                </a:r>
                <a:r>
                  <a:rPr lang="en-US" sz="2400" smtClean="0"/>
                  <a:t> </a:t>
                </a:r>
                <a:r>
                  <a:rPr lang="tr-TR" sz="2400" smtClean="0"/>
                  <a:t>=</a:t>
                </a:r>
                <a:r>
                  <a:rPr lang="en-US" sz="2400" smtClean="0"/>
                  <a:t> </a:t>
                </a:r>
                <a:r>
                  <a:rPr lang="tr-TR" sz="2400" smtClean="0"/>
                  <a:t>p(y=1|</a:t>
                </a:r>
                <a:r>
                  <a:rPr lang="tr-TR" sz="2400" b="1" smtClean="0"/>
                  <a:t>x</a:t>
                </a:r>
                <a:r>
                  <a:rPr lang="tr-TR" sz="2400" dirty="0" smtClean="0"/>
                  <a:t>,</a:t>
                </a:r>
                <a:r>
                  <a:rPr lang="tr-TR" sz="24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tr-TR" sz="2400" b="1" i="1"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tr-TR" sz="2400" dirty="0" smtClean="0"/>
                  <a:t>)     j=1, 2, 3</a:t>
                </a:r>
              </a:p>
              <a:p>
                <a:pPr>
                  <a:lnSpc>
                    <a:spcPct val="150000"/>
                  </a:lnSpc>
                </a:pPr>
                <a:r>
                  <a:rPr lang="tr-TR" sz="2400" dirty="0" smtClean="0"/>
                  <a:t>A test </a:t>
                </a:r>
                <a:r>
                  <a:rPr lang="tr-TR" sz="2400" dirty="0" err="1" smtClean="0"/>
                  <a:t>sample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400" b="1" i="1" dirty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tr-TR" sz="2400" b="0" i="1" dirty="0">
                            <a:latin typeface="Cambria Math"/>
                          </a:rPr>
                          <m:t>𝑡𝑒𝑠𝑡</m:t>
                        </m:r>
                      </m:sup>
                    </m:sSup>
                  </m:oMath>
                </a14:m>
                <a:r>
                  <a:rPr lang="tr-TR" sz="2400" dirty="0" smtClean="0"/>
                  <a:t> is </a:t>
                </a:r>
                <a:r>
                  <a:rPr lang="tr-TR" sz="2400" dirty="0" err="1" smtClean="0"/>
                  <a:t>assigned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to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the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class</a:t>
                </a:r>
                <a:r>
                  <a:rPr lang="tr-TR" sz="2400" dirty="0" smtClean="0"/>
                  <a:t> j </a:t>
                </a:r>
                <a:r>
                  <a:rPr lang="tr-TR" sz="2400" dirty="0" err="1" smtClean="0"/>
                  <a:t>that</a:t>
                </a:r>
                <a:r>
                  <a:rPr lang="tr-TR" sz="2400" dirty="0" smtClean="0"/>
                  <a:t> </a:t>
                </a:r>
                <a:r>
                  <a:rPr lang="tr-TR" sz="2400" dirty="0" err="1" smtClean="0"/>
                  <a:t>maximizes</a:t>
                </a:r>
                <a:r>
                  <a:rPr lang="tr-TR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tr-TR" sz="2400" b="1" i="1">
                            <a:latin typeface="Cambria Math"/>
                            <a:ea typeface="Cambria Math"/>
                          </a:rPr>
                          <m:t>𝜽</m:t>
                        </m:r>
                      </m:sub>
                      <m:sup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tr-TR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400" b="1" i="1" dirty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tr-TR" sz="2400" b="0" i="1" dirty="0" smtClean="0">
                            <a:latin typeface="Cambria Math"/>
                          </a:rPr>
                          <m:t>𝑡𝑒𝑠𝑡</m:t>
                        </m:r>
                      </m:sup>
                    </m:sSup>
                  </m:oMath>
                </a14:m>
                <a:r>
                  <a:rPr lang="tr-TR" sz="2400" dirty="0" smtClean="0"/>
                  <a:t>)</a:t>
                </a:r>
              </a:p>
              <a:p>
                <a:pPr lvl="1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2000" b="0" i="0" dirty="0" smtClean="0">
                        <a:latin typeface="Cambria Math"/>
                      </a:rPr>
                      <m:t>class</m:t>
                    </m:r>
                    <m:r>
                      <a:rPr lang="tr-TR" sz="2000" b="0" i="0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tr-TR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000" b="1" i="1" dirty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tr-TR" sz="2000" b="0" i="1" dirty="0">
                            <a:latin typeface="Cambria Math"/>
                          </a:rPr>
                          <m:t>𝑡𝑒𝑠𝑡</m:t>
                        </m:r>
                      </m:sup>
                    </m:sSup>
                    <m:r>
                      <a:rPr lang="tr-TR" sz="20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sz="2000" dirty="0" smtClean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tr-TR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tr-TR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tr-TR" sz="1800" b="0" i="0" smtClean="0">
                                <a:latin typeface="Cambria Math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tr-TR" sz="180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tr-TR" sz="1800" b="0" i="1" smtClean="0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tr-T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sz="2000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tr-TR" sz="2000" b="1" i="1"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  <m:sup>
                            <m:r>
                              <a:rPr lang="tr-TR" sz="2000" i="1">
                                <a:latin typeface="Cambria Math"/>
                              </a:rPr>
                              <m:t>𝑗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tr-TR" sz="2000" dirty="0"/>
                          <m:t>(</m:t>
                        </m:r>
                        <m:sSup>
                          <m:sSupPr>
                            <m:ctrlPr>
                              <a:rPr lang="tr-TR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000" b="1" i="1" dirty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tr-TR" sz="2000" b="0" i="1" dirty="0">
                                <a:latin typeface="Cambria Math"/>
                              </a:rPr>
                              <m:t>𝑡𝑒𝑠𝑡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tr-TR" sz="2000" dirty="0"/>
                          <m:t>) </m:t>
                        </m:r>
                      </m:e>
                    </m:func>
                  </m:oMath>
                </a14:m>
                <a:endParaRPr lang="tr-TR" sz="2000" dirty="0"/>
              </a:p>
            </p:txBody>
          </p:sp>
        </mc:Choice>
        <mc:Fallback xmlns="">
          <p:sp>
            <p:nvSpPr>
              <p:cNvPr id="9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600201"/>
                <a:ext cx="5040560" cy="2908920"/>
              </a:xfrm>
              <a:blipFill>
                <a:blip r:embed="rId7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3301"/>
            <a:ext cx="10668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10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93" name="Group 5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379470"/>
              </p:ext>
            </p:extLst>
          </p:nvPr>
        </p:nvGraphicFramePr>
        <p:xfrm>
          <a:off x="251842" y="1628800"/>
          <a:ext cx="8712646" cy="493776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5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30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endParaRPr kumimoji="0" lang="tr-T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RGB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values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of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each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pixel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btw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[0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-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255]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or [0-1]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in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colored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images</a:t>
                      </a:r>
                      <a:endParaRPr kumimoji="0" lang="tr-TR" sz="20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The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intensity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values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btw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[0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-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255] 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or [0-1]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smtClean="0">
                          <a:ln>
                            <a:noFill/>
                          </a:ln>
                          <a:effectLst/>
                        </a:rPr>
                        <a:t>in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gray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level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images</a:t>
                      </a:r>
                      <a:endParaRPr kumimoji="0" lang="tr-TR" sz="20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colored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is a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Width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x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Height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x 3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matrix</a:t>
                      </a:r>
                      <a:endParaRPr kumimoji="0" lang="tr-TR" sz="20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gray-level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is a </a:t>
                      </a:r>
                      <a:r>
                        <a:rPr kumimoji="0" lang="tr-TR" sz="2000" u="none" strike="noStrike" kern="1200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Width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x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Height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 1 </a:t>
                      </a:r>
                      <a:r>
                        <a:rPr kumimoji="0" lang="tr-TR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matrix</a:t>
                      </a:r>
                      <a:endParaRPr kumimoji="0" lang="tr-T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Text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Letters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syllables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and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words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are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coded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with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numbers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usually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depending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on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their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frequencies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Moving</a:t>
                      </a:r>
                      <a:endParaRPr kumimoji="0" lang="tr-TR" sz="20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Additionally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includes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time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information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for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an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endParaRPr kumimoji="0" lang="tr-TR" sz="20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Similar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to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having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N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for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a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limited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time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range</a:t>
                      </a:r>
                      <a:endParaRPr kumimoji="0" lang="tr-TR" sz="20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A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moving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colored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image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is N x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Width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x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Height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x 3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matrix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Audio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Sound is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coded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with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its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amplitude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and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tr-TR" sz="2000" u="none" strike="noStrike" kern="1200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changes</a:t>
                      </a:r>
                      <a:r>
                        <a:rPr kumimoji="0" lang="tr-TR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in time</a:t>
                      </a:r>
                      <a:endParaRPr kumimoji="0" lang="tr-TR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tr-TR" dirty="0" smtClean="0"/>
              <a:t>Data </a:t>
            </a:r>
            <a:r>
              <a:rPr lang="tr-TR" dirty="0" err="1" smtClean="0"/>
              <a:t>Digitization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77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tr-TR" sz="2800" dirty="0" smtClean="0"/>
              <a:t>Design of a </a:t>
            </a:r>
            <a:r>
              <a:rPr lang="tr-TR" sz="2800" dirty="0" err="1" smtClean="0"/>
              <a:t>system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convert</a:t>
            </a:r>
            <a:r>
              <a:rPr lang="tr-TR" sz="2800" dirty="0" smtClean="0"/>
              <a:t> </a:t>
            </a:r>
            <a:r>
              <a:rPr lang="tr-TR" sz="2800" dirty="0" err="1" smtClean="0"/>
              <a:t>characters</a:t>
            </a:r>
            <a:r>
              <a:rPr lang="tr-TR" sz="2800" dirty="0" smtClean="0"/>
              <a:t> on </a:t>
            </a:r>
            <a:r>
              <a:rPr lang="tr-TR" sz="2800" dirty="0" err="1" smtClean="0"/>
              <a:t>scanned</a:t>
            </a:r>
            <a:r>
              <a:rPr lang="tr-TR" sz="2800" dirty="0" smtClean="0"/>
              <a:t> </a:t>
            </a:r>
            <a:r>
              <a:rPr lang="tr-TR" sz="2800" dirty="0" err="1" smtClean="0"/>
              <a:t>book</a:t>
            </a:r>
            <a:r>
              <a:rPr lang="tr-TR" sz="2800" dirty="0" smtClean="0"/>
              <a:t> </a:t>
            </a:r>
            <a:r>
              <a:rPr lang="tr-TR" sz="2800" dirty="0" err="1" smtClean="0"/>
              <a:t>pages</a:t>
            </a:r>
            <a:r>
              <a:rPr lang="tr-TR" sz="2800" dirty="0" smtClean="0"/>
              <a:t> </a:t>
            </a:r>
            <a:r>
              <a:rPr lang="tr-TR" sz="2800" dirty="0" err="1" smtClean="0"/>
              <a:t>into</a:t>
            </a:r>
            <a:r>
              <a:rPr lang="tr-TR" sz="2800" dirty="0" smtClean="0"/>
              <a:t> </a:t>
            </a:r>
            <a:r>
              <a:rPr lang="tr-TR" sz="2800" dirty="0" err="1" smtClean="0"/>
              <a:t>text</a:t>
            </a:r>
            <a:r>
              <a:rPr lang="tr-TR" sz="2800" dirty="0" smtClean="0"/>
              <a:t>.</a:t>
            </a:r>
          </a:p>
          <a:p>
            <a:pPr eaLnBrk="1" hangingPunct="1"/>
            <a:r>
              <a:rPr lang="tr-TR" sz="2800" dirty="0" err="1" smtClean="0"/>
              <a:t>Initially</a:t>
            </a:r>
            <a:r>
              <a:rPr lang="tr-TR" sz="2800" dirty="0" smtClean="0"/>
              <a:t> </a:t>
            </a:r>
            <a:r>
              <a:rPr lang="tr-TR" sz="2800" dirty="0" err="1" smtClean="0"/>
              <a:t>lines</a:t>
            </a:r>
            <a:r>
              <a:rPr lang="tr-TR" sz="2800" dirty="0" smtClean="0"/>
              <a:t> </a:t>
            </a:r>
            <a:r>
              <a:rPr lang="tr-TR" sz="2800" dirty="0" err="1" smtClean="0"/>
              <a:t>are</a:t>
            </a:r>
            <a:r>
              <a:rPr lang="tr-TR" sz="2800" dirty="0" smtClean="0"/>
              <a:t> </a:t>
            </a:r>
            <a:r>
              <a:rPr lang="tr-TR" sz="2800" dirty="0" err="1" smtClean="0"/>
              <a:t>determined</a:t>
            </a:r>
            <a:r>
              <a:rPr lang="tr-TR" sz="2800" dirty="0" smtClean="0"/>
              <a:t> in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page</a:t>
            </a:r>
            <a:r>
              <a:rPr lang="tr-TR" sz="2800" dirty="0" smtClean="0"/>
              <a:t> </a:t>
            </a:r>
            <a:r>
              <a:rPr lang="tr-TR" sz="2800" dirty="0" err="1" smtClean="0"/>
              <a:t>images</a:t>
            </a:r>
            <a:r>
              <a:rPr lang="tr-TR" sz="2800" dirty="0" smtClean="0"/>
              <a:t>.</a:t>
            </a:r>
          </a:p>
          <a:p>
            <a:r>
              <a:rPr lang="tr-TR" sz="2800" dirty="0" err="1" smtClean="0"/>
              <a:t>Then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/>
              <a:t> </a:t>
            </a:r>
            <a:r>
              <a:rPr lang="tr-TR" sz="2800" dirty="0" err="1"/>
              <a:t>characters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</a:t>
            </a:r>
            <a:r>
              <a:rPr lang="tr-TR" sz="2800" dirty="0" err="1" smtClean="0"/>
              <a:t>determined</a:t>
            </a:r>
            <a:r>
              <a:rPr lang="tr-TR" sz="2800" dirty="0" smtClean="0"/>
              <a:t> in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lines</a:t>
            </a:r>
            <a:r>
              <a:rPr lang="tr-TR" sz="2800" dirty="0" smtClean="0"/>
              <a:t>. </a:t>
            </a:r>
          </a:p>
          <a:p>
            <a:r>
              <a:rPr lang="tr-TR" sz="2800" dirty="0" smtClean="0"/>
              <a:t>A </a:t>
            </a:r>
            <a:r>
              <a:rPr lang="tr-TR" sz="2800" dirty="0" err="1" smtClean="0"/>
              <a:t>database</a:t>
            </a:r>
            <a:r>
              <a:rPr lang="tr-TR" sz="2800" dirty="0" smtClean="0"/>
              <a:t> of </a:t>
            </a:r>
            <a:r>
              <a:rPr lang="tr-TR" sz="2800" dirty="0" err="1" smtClean="0"/>
              <a:t>labeled</a:t>
            </a:r>
            <a:r>
              <a:rPr lang="tr-TR" sz="2800" dirty="0" smtClean="0"/>
              <a:t> </a:t>
            </a:r>
            <a:r>
              <a:rPr lang="tr-TR" sz="2800" dirty="0" err="1" smtClean="0"/>
              <a:t>sample</a:t>
            </a:r>
            <a:r>
              <a:rPr lang="tr-TR" sz="2800" dirty="0" smtClean="0"/>
              <a:t> </a:t>
            </a:r>
            <a:r>
              <a:rPr lang="tr-TR" sz="2800" dirty="0" err="1" smtClean="0"/>
              <a:t>images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character</a:t>
            </a:r>
            <a:r>
              <a:rPr lang="tr-TR" sz="2800" dirty="0" smtClean="0"/>
              <a:t> is </a:t>
            </a:r>
            <a:r>
              <a:rPr lang="tr-TR" sz="2800" dirty="0" err="1" smtClean="0"/>
              <a:t>generated</a:t>
            </a:r>
            <a:r>
              <a:rPr lang="tr-TR" sz="2800" dirty="0" smtClean="0"/>
              <a:t>. 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927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Classification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tr-TR" dirty="0" smtClean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060575"/>
            <a:ext cx="7772400" cy="1008732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character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smtClean="0"/>
              <a:t>data </a:t>
            </a:r>
            <a:r>
              <a:rPr lang="en-US" smtClean="0"/>
              <a:t>is </a:t>
            </a:r>
            <a:r>
              <a:rPr lang="tr-TR" smtClean="0"/>
              <a:t>represented </a:t>
            </a:r>
            <a:r>
              <a:rPr lang="tr-TR" dirty="0" smtClean="0"/>
              <a:t>as,</a:t>
            </a:r>
          </a:p>
          <a:p>
            <a:pPr lvl="1"/>
            <a:r>
              <a:rPr lang="tr-TR" dirty="0" smtClean="0"/>
              <a:t>[…]</a:t>
            </a:r>
            <a:r>
              <a:rPr lang="tr-TR" baseline="-25000" dirty="0" smtClean="0"/>
              <a:t>10x6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 </a:t>
            </a:r>
            <a:r>
              <a:rPr lang="tr-TR" dirty="0"/>
              <a:t>= </a:t>
            </a:r>
            <a:r>
              <a:rPr lang="tr-TR" dirty="0" smtClean="0"/>
              <a:t>[...]</a:t>
            </a:r>
            <a:r>
              <a:rPr lang="tr-TR" baseline="-25000" dirty="0" smtClean="0"/>
              <a:t>1x60 </a:t>
            </a:r>
            <a:r>
              <a:rPr lang="tr-TR" dirty="0" err="1" smtClean="0"/>
              <a:t>vector</a:t>
            </a:r>
            <a:endParaRPr lang="tr-TR" dirty="0" smtClean="0"/>
          </a:p>
        </p:txBody>
      </p:sp>
      <p:pic>
        <p:nvPicPr>
          <p:cNvPr id="3174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69307"/>
            <a:ext cx="38163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11"/>
          <p:cNvSpPr>
            <a:spLocks noChangeShapeType="1"/>
          </p:cNvSpPr>
          <p:nvPr/>
        </p:nvSpPr>
        <p:spPr bwMode="auto">
          <a:xfrm>
            <a:off x="5219700" y="3861470"/>
            <a:ext cx="342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>
            <a:off x="6372225" y="486953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1752" name="Rectangle 12"/>
          <p:cNvSpPr>
            <a:spLocks noChangeArrowheads="1"/>
          </p:cNvSpPr>
          <p:nvPr/>
        </p:nvSpPr>
        <p:spPr bwMode="auto">
          <a:xfrm>
            <a:off x="0" y="1011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tr-TR"/>
          </a:p>
        </p:txBody>
      </p:sp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0" y="1011238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tr-TR" sz="1200">
                <a:cs typeface="Times New Roman" pitchFamily="18" charset="0"/>
              </a:rPr>
              <a:t>    </a:t>
            </a:r>
            <a:endParaRPr lang="tr-TR"/>
          </a:p>
        </p:txBody>
      </p:sp>
      <p:sp>
        <p:nvSpPr>
          <p:cNvPr id="31754" name="Rectangle 14"/>
          <p:cNvSpPr>
            <a:spLocks noChangeArrowheads="1"/>
          </p:cNvSpPr>
          <p:nvPr/>
        </p:nvSpPr>
        <p:spPr bwMode="auto">
          <a:xfrm>
            <a:off x="0" y="2076450"/>
            <a:ext cx="603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tr-TR" sz="1200">
                <a:cs typeface="Times New Roman" pitchFamily="18" charset="0"/>
              </a:rPr>
              <a:t>           </a:t>
            </a:r>
            <a:endParaRPr lang="tr-TR"/>
          </a:p>
        </p:txBody>
      </p:sp>
      <p:pic>
        <p:nvPicPr>
          <p:cNvPr id="3175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069307"/>
            <a:ext cx="103663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374357"/>
            <a:ext cx="76327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57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Classification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tr-TR" dirty="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628775"/>
            <a:ext cx="8208912" cy="45434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tr-TR" sz="2400" dirty="0" err="1" smtClean="0"/>
              <a:t>For</a:t>
            </a:r>
            <a:r>
              <a:rPr lang="tr-TR" sz="2400" dirty="0" smtClean="0"/>
              <a:t> </a:t>
            </a:r>
            <a:r>
              <a:rPr lang="tr-TR" sz="2400" dirty="0" err="1" smtClean="0"/>
              <a:t>each</a:t>
            </a:r>
            <a:r>
              <a:rPr lang="tr-TR" sz="2400" dirty="0" smtClean="0"/>
              <a:t> </a:t>
            </a:r>
            <a:r>
              <a:rPr lang="tr-TR" sz="2400" dirty="0" err="1" smtClean="0"/>
              <a:t>character</a:t>
            </a:r>
            <a:r>
              <a:rPr lang="tr-TR" sz="2400" dirty="0" smtClean="0"/>
              <a:t> </a:t>
            </a:r>
            <a:r>
              <a:rPr lang="tr-TR" sz="2400" dirty="0" err="1" smtClean="0"/>
              <a:t>many</a:t>
            </a:r>
            <a:r>
              <a:rPr lang="tr-TR" sz="2400" dirty="0" smtClean="0"/>
              <a:t> [...]</a:t>
            </a:r>
            <a:r>
              <a:rPr lang="tr-TR" sz="2400" baseline="-25000" dirty="0"/>
              <a:t>1x60 </a:t>
            </a:r>
            <a:r>
              <a:rPr lang="tr-TR" sz="2400" dirty="0" err="1" smtClean="0"/>
              <a:t>sample</a:t>
            </a:r>
            <a:r>
              <a:rPr lang="tr-TR" sz="2400" dirty="0" smtClean="0"/>
              <a:t> </a:t>
            </a:r>
            <a:r>
              <a:rPr lang="tr-TR" sz="2400" dirty="0" err="1" smtClean="0"/>
              <a:t>vectors</a:t>
            </a:r>
            <a:r>
              <a:rPr lang="tr-TR" sz="2400" dirty="0" smtClean="0"/>
              <a:t> </a:t>
            </a:r>
            <a:r>
              <a:rPr lang="tr-TR" sz="2400" dirty="0" err="1" smtClean="0"/>
              <a:t>with</a:t>
            </a:r>
            <a:r>
              <a:rPr lang="tr-TR" sz="2400" dirty="0" smtClean="0"/>
              <a:t> </a:t>
            </a:r>
            <a:r>
              <a:rPr lang="tr-TR" sz="2400" dirty="0" err="1" smtClean="0"/>
              <a:t>different</a:t>
            </a:r>
            <a:r>
              <a:rPr lang="tr-TR" sz="2400" dirty="0" smtClean="0"/>
              <a:t> </a:t>
            </a:r>
            <a:r>
              <a:rPr lang="tr-TR" sz="2400" dirty="0" err="1" smtClean="0"/>
              <a:t>fonts</a:t>
            </a:r>
            <a:r>
              <a:rPr lang="tr-TR" sz="2400" dirty="0" smtClean="0"/>
              <a:t> </a:t>
            </a:r>
            <a:r>
              <a:rPr lang="tr-TR" sz="2400" dirty="0" err="1" smtClean="0"/>
              <a:t>are</a:t>
            </a:r>
            <a:r>
              <a:rPr lang="tr-TR" sz="2400" dirty="0" smtClean="0"/>
              <a:t> </a:t>
            </a:r>
            <a:r>
              <a:rPr lang="tr-TR" sz="2400" dirty="0" err="1" smtClean="0"/>
              <a:t>prepared</a:t>
            </a:r>
            <a:r>
              <a:rPr lang="tr-TR" sz="2400" dirty="0" smtClean="0"/>
              <a:t>. </a:t>
            </a:r>
            <a:r>
              <a:rPr lang="tr-TR" sz="2400" dirty="0" err="1" smtClean="0"/>
              <a:t>This</a:t>
            </a:r>
            <a:r>
              <a:rPr lang="tr-TR" sz="2400" dirty="0" smtClean="0"/>
              <a:t> </a:t>
            </a:r>
            <a:r>
              <a:rPr lang="tr-TR" sz="2400" dirty="0" err="1" smtClean="0"/>
              <a:t>means</a:t>
            </a:r>
            <a:r>
              <a:rPr lang="tr-TR" sz="2400" dirty="0" smtClean="0"/>
              <a:t> </a:t>
            </a:r>
            <a:r>
              <a:rPr lang="tr-TR" sz="2400" dirty="0" err="1" smtClean="0"/>
              <a:t>that</a:t>
            </a:r>
            <a:r>
              <a:rPr lang="tr-TR" sz="2400" dirty="0" smtClean="0"/>
              <a:t>,</a:t>
            </a:r>
          </a:p>
          <a:p>
            <a:pPr lvl="1">
              <a:spcAft>
                <a:spcPts val="600"/>
              </a:spcAft>
            </a:pP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number</a:t>
            </a:r>
            <a:r>
              <a:rPr lang="tr-TR" sz="2000" dirty="0" smtClean="0"/>
              <a:t> of </a:t>
            </a:r>
            <a:r>
              <a:rPr lang="tr-TR" sz="2000" dirty="0" err="1" smtClean="0"/>
              <a:t>features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60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sample</a:t>
            </a:r>
            <a:r>
              <a:rPr lang="tr-TR" sz="2000" dirty="0" smtClean="0"/>
              <a:t>, </a:t>
            </a:r>
            <a:r>
              <a:rPr lang="tr-TR" sz="2000" dirty="0" err="1" smtClean="0"/>
              <a:t>or</a:t>
            </a:r>
            <a:endParaRPr lang="tr-TR" sz="2000" dirty="0" smtClean="0"/>
          </a:p>
          <a:p>
            <a:pPr lvl="1">
              <a:spcAft>
                <a:spcPts val="600"/>
              </a:spcAft>
            </a:pPr>
            <a:r>
              <a:rPr lang="tr-TR" sz="2000" dirty="0" smtClean="0"/>
              <a:t>a </a:t>
            </a:r>
            <a:r>
              <a:rPr lang="tr-TR" sz="2000" dirty="0" err="1" smtClean="0"/>
              <a:t>sample</a:t>
            </a:r>
            <a:r>
              <a:rPr lang="tr-TR" sz="2000" dirty="0" smtClean="0"/>
              <a:t> is </a:t>
            </a:r>
            <a:r>
              <a:rPr lang="tr-TR" sz="2000" dirty="0" err="1" smtClean="0"/>
              <a:t>represented</a:t>
            </a:r>
            <a:r>
              <a:rPr lang="tr-TR" sz="2000" dirty="0" smtClean="0"/>
              <a:t> in a 60-dimensional </a:t>
            </a:r>
            <a:r>
              <a:rPr lang="tr-TR" sz="2000" dirty="0" err="1" smtClean="0"/>
              <a:t>space</a:t>
            </a:r>
            <a:r>
              <a:rPr lang="tr-TR" sz="2000" dirty="0" smtClean="0"/>
              <a:t>.</a:t>
            </a:r>
            <a:r>
              <a:rPr lang="tr-TR" sz="2400" dirty="0" smtClean="0"/>
              <a:t> </a:t>
            </a:r>
            <a:endParaRPr lang="tr-TR" sz="2400" dirty="0"/>
          </a:p>
          <a:p>
            <a:pPr>
              <a:spcAft>
                <a:spcPts val="600"/>
              </a:spcAft>
            </a:pPr>
            <a:r>
              <a:rPr lang="tr-TR" sz="2400" dirty="0" err="1" smtClean="0"/>
              <a:t>If</a:t>
            </a:r>
            <a:r>
              <a:rPr lang="tr-TR" sz="2400" dirty="0" smtClean="0"/>
              <a:t> 10 </a:t>
            </a:r>
            <a:r>
              <a:rPr lang="tr-TR" sz="2400" dirty="0" err="1" smtClean="0"/>
              <a:t>samples</a:t>
            </a:r>
            <a:r>
              <a:rPr lang="tr-TR" sz="2400" dirty="0" smtClean="0"/>
              <a:t> </a:t>
            </a:r>
            <a:r>
              <a:rPr lang="tr-TR" sz="2400" dirty="0" err="1" smtClean="0"/>
              <a:t>are</a:t>
            </a:r>
            <a:r>
              <a:rPr lang="tr-TR" sz="2400" dirty="0" smtClean="0"/>
              <a:t> </a:t>
            </a:r>
            <a:r>
              <a:rPr lang="tr-TR" sz="2400" dirty="0" err="1" smtClean="0"/>
              <a:t>collected</a:t>
            </a:r>
            <a:r>
              <a:rPr lang="tr-TR" sz="2400" dirty="0" smtClean="0"/>
              <a:t> </a:t>
            </a:r>
            <a:r>
              <a:rPr lang="tr-TR" sz="2400" dirty="0" err="1" smtClean="0"/>
              <a:t>for</a:t>
            </a:r>
            <a:r>
              <a:rPr lang="tr-TR" sz="2400" dirty="0" smtClean="0"/>
              <a:t> </a:t>
            </a:r>
            <a:r>
              <a:rPr lang="tr-TR" sz="2400" dirty="0" err="1" smtClean="0"/>
              <a:t>each</a:t>
            </a:r>
            <a:r>
              <a:rPr lang="tr-TR" sz="2400" dirty="0" smtClean="0"/>
              <a:t> of 10 </a:t>
            </a:r>
            <a:r>
              <a:rPr lang="tr-TR" sz="2400" dirty="0" err="1" smtClean="0"/>
              <a:t>characters</a:t>
            </a:r>
            <a:r>
              <a:rPr lang="tr-TR" sz="2400" dirty="0" smtClean="0"/>
              <a:t>, </a:t>
            </a:r>
            <a:r>
              <a:rPr lang="tr-TR" sz="2400" dirty="0" err="1" smtClean="0"/>
              <a:t>then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data set </a:t>
            </a:r>
            <a:r>
              <a:rPr lang="tr-TR" sz="2400" dirty="0" err="1" smtClean="0"/>
              <a:t>includes</a:t>
            </a:r>
            <a:r>
              <a:rPr lang="tr-TR" sz="2400" dirty="0" smtClean="0"/>
              <a:t> </a:t>
            </a:r>
            <a:r>
              <a:rPr lang="tr-TR" sz="2400" b="1" dirty="0" smtClean="0"/>
              <a:t>X</a:t>
            </a:r>
            <a:r>
              <a:rPr lang="tr-TR" sz="2400" dirty="0" smtClean="0"/>
              <a:t> = </a:t>
            </a:r>
            <a:r>
              <a:rPr lang="tr-TR" sz="2400" dirty="0"/>
              <a:t>[...]</a:t>
            </a:r>
            <a:r>
              <a:rPr lang="tr-TR" sz="2400" baseline="-25000" dirty="0" smtClean="0"/>
              <a:t>100x60 </a:t>
            </a:r>
            <a:r>
              <a:rPr lang="tr-TR" sz="2400" dirty="0" err="1" smtClean="0"/>
              <a:t>matrix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b="1" dirty="0" smtClean="0"/>
              <a:t>Y</a:t>
            </a:r>
            <a:r>
              <a:rPr lang="tr-TR" sz="2400" dirty="0" smtClean="0"/>
              <a:t> </a:t>
            </a:r>
            <a:r>
              <a:rPr lang="tr-TR" sz="2400" dirty="0"/>
              <a:t>= [...]</a:t>
            </a:r>
            <a:r>
              <a:rPr lang="tr-TR" sz="2400" baseline="-25000" dirty="0" smtClean="0"/>
              <a:t>100x1 </a:t>
            </a:r>
            <a:r>
              <a:rPr lang="tr-TR" sz="2400" dirty="0" err="1" smtClean="0"/>
              <a:t>vector</a:t>
            </a:r>
            <a:r>
              <a:rPr lang="tr-TR" sz="2400" dirty="0" smtClean="0"/>
              <a:t>.</a:t>
            </a:r>
          </a:p>
          <a:p>
            <a:pPr lvl="1">
              <a:spcAft>
                <a:spcPts val="600"/>
              </a:spcAft>
            </a:pPr>
            <a:r>
              <a:rPr lang="tr-TR" sz="2000" b="1" dirty="0"/>
              <a:t>X </a:t>
            </a:r>
            <a:r>
              <a:rPr lang="tr-TR" sz="2000" dirty="0" smtClean="0"/>
              <a:t>is </a:t>
            </a:r>
            <a:r>
              <a:rPr lang="tr-TR" sz="2000" dirty="0" err="1" smtClean="0"/>
              <a:t>the</a:t>
            </a:r>
            <a:r>
              <a:rPr lang="tr-TR" sz="2000" dirty="0" smtClean="0"/>
              <a:t> data </a:t>
            </a:r>
            <a:r>
              <a:rPr lang="tr-TR" sz="2000" dirty="0" err="1" smtClean="0"/>
              <a:t>matrix</a:t>
            </a:r>
            <a:r>
              <a:rPr lang="tr-TR" sz="2000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100 </a:t>
            </a:r>
            <a:r>
              <a:rPr lang="tr-TR" sz="2000" dirty="0" err="1" smtClean="0"/>
              <a:t>samples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60 </a:t>
            </a:r>
            <a:r>
              <a:rPr lang="tr-TR" sz="2000" dirty="0" err="1" smtClean="0"/>
              <a:t>features</a:t>
            </a:r>
            <a:r>
              <a:rPr lang="tr-TR" sz="2000" dirty="0" smtClean="0"/>
              <a:t> </a:t>
            </a:r>
          </a:p>
          <a:p>
            <a:pPr lvl="1">
              <a:spcAft>
                <a:spcPts val="600"/>
              </a:spcAft>
            </a:pPr>
            <a:r>
              <a:rPr lang="tr-TR" sz="2000" b="1" dirty="0" smtClean="0"/>
              <a:t>Y </a:t>
            </a:r>
            <a:r>
              <a:rPr lang="tr-TR" sz="2000" dirty="0"/>
              <a:t>is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 smtClean="0"/>
              <a:t>character</a:t>
            </a:r>
            <a:r>
              <a:rPr lang="tr-TR" sz="2000" dirty="0" smtClean="0"/>
              <a:t> </a:t>
            </a:r>
            <a:r>
              <a:rPr lang="tr-TR" sz="2000" dirty="0" err="1" smtClean="0"/>
              <a:t>class</a:t>
            </a:r>
            <a:r>
              <a:rPr lang="tr-TR" sz="2000" dirty="0" smtClean="0"/>
              <a:t> </a:t>
            </a:r>
            <a:r>
              <a:rPr lang="tr-TR" sz="2000" dirty="0" err="1" smtClean="0"/>
              <a:t>labels</a:t>
            </a:r>
            <a:r>
              <a:rPr lang="tr-TR" sz="2000" dirty="0" smtClean="0"/>
              <a:t> </a:t>
            </a:r>
            <a:r>
              <a:rPr lang="tr-TR" sz="2000" dirty="0" err="1" smtClean="0"/>
              <a:t>vector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100 </a:t>
            </a:r>
            <a:r>
              <a:rPr lang="tr-TR" sz="2000" dirty="0" err="1" smtClean="0"/>
              <a:t>samples</a:t>
            </a:r>
            <a:endParaRPr lang="tr-TR" sz="2000" dirty="0"/>
          </a:p>
          <a:p>
            <a:pPr>
              <a:spcAft>
                <a:spcPts val="600"/>
              </a:spcAft>
            </a:pPr>
            <a:r>
              <a:rPr lang="tr-TR" sz="2400" dirty="0" err="1" smtClean="0"/>
              <a:t>This</a:t>
            </a:r>
            <a:r>
              <a:rPr lang="tr-TR" sz="2400" dirty="0" smtClean="0"/>
              <a:t> </a:t>
            </a:r>
            <a:r>
              <a:rPr lang="tr-TR" sz="2400" dirty="0" err="1" smtClean="0"/>
              <a:t>dataset</a:t>
            </a:r>
            <a:r>
              <a:rPr lang="tr-TR" sz="2400" dirty="0" smtClean="0"/>
              <a:t> is </a:t>
            </a:r>
            <a:r>
              <a:rPr lang="tr-TR" sz="2400" dirty="0" err="1" smtClean="0"/>
              <a:t>split</a:t>
            </a:r>
            <a:r>
              <a:rPr lang="tr-TR" sz="2400" dirty="0" smtClean="0"/>
              <a:t> </a:t>
            </a:r>
            <a:r>
              <a:rPr lang="tr-TR" sz="2400" dirty="0" err="1" smtClean="0"/>
              <a:t>into</a:t>
            </a:r>
            <a:r>
              <a:rPr lang="tr-TR" sz="2400" dirty="0" smtClean="0"/>
              <a:t> 2 </a:t>
            </a:r>
            <a:r>
              <a:rPr lang="tr-TR" sz="2400" dirty="0" err="1" smtClean="0"/>
              <a:t>parts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have</a:t>
            </a:r>
            <a:r>
              <a:rPr lang="tr-TR" sz="2400" dirty="0" smtClean="0"/>
              <a:t> a </a:t>
            </a:r>
            <a:r>
              <a:rPr lang="tr-TR" sz="2400" dirty="0" err="1" smtClean="0"/>
              <a:t>training</a:t>
            </a:r>
            <a:r>
              <a:rPr lang="tr-TR" sz="2400" dirty="0" smtClean="0"/>
              <a:t> set </a:t>
            </a:r>
            <a:r>
              <a:rPr lang="tr-TR" sz="2400" dirty="0" err="1" smtClean="0"/>
              <a:t>and</a:t>
            </a:r>
            <a:r>
              <a:rPr lang="tr-TR" sz="2400" dirty="0" smtClean="0"/>
              <a:t> a </a:t>
            </a:r>
            <a:r>
              <a:rPr lang="tr-TR" sz="2400" dirty="0" err="1" smtClean="0"/>
              <a:t>testing</a:t>
            </a:r>
            <a:r>
              <a:rPr lang="tr-TR" sz="2400" dirty="0" smtClean="0"/>
              <a:t> set.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306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Classification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96952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tr-TR" sz="2800" dirty="0" smtClean="0"/>
              <a:t>Training data is </a:t>
            </a:r>
            <a:r>
              <a:rPr lang="tr-TR" sz="2800" dirty="0" err="1" smtClean="0"/>
              <a:t>input</a:t>
            </a:r>
            <a:r>
              <a:rPr lang="tr-TR" sz="2800" dirty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a </a:t>
            </a:r>
            <a:r>
              <a:rPr lang="tr-TR" sz="2800" dirty="0" err="1" smtClean="0"/>
              <a:t>classifier</a:t>
            </a:r>
            <a:r>
              <a:rPr lang="tr-TR" sz="2800" dirty="0" smtClean="0"/>
              <a:t> </a:t>
            </a:r>
            <a:r>
              <a:rPr lang="tr-TR" sz="2800" dirty="0" err="1" smtClean="0"/>
              <a:t>which</a:t>
            </a:r>
            <a:r>
              <a:rPr lang="tr-TR" sz="2800" dirty="0" smtClean="0"/>
              <a:t> </a:t>
            </a:r>
            <a:r>
              <a:rPr lang="tr-TR" sz="2800" dirty="0" err="1" smtClean="0"/>
              <a:t>constructs</a:t>
            </a:r>
            <a:r>
              <a:rPr lang="tr-TR" sz="2800" dirty="0" smtClean="0"/>
              <a:t> a model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data.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constructed</a:t>
            </a:r>
            <a:r>
              <a:rPr lang="tr-TR" sz="2800" dirty="0" smtClean="0"/>
              <a:t> model </a:t>
            </a:r>
            <a:r>
              <a:rPr lang="tr-TR" sz="2800" dirty="0" err="1" smtClean="0"/>
              <a:t>estimates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labels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smtClean="0"/>
              <a:t>test samples</a:t>
            </a:r>
            <a:r>
              <a:rPr lang="en-US" sz="2800" smtClean="0"/>
              <a:t>.</a:t>
            </a:r>
            <a:r>
              <a:rPr lang="tr-TR" sz="2800" smtClean="0"/>
              <a:t> </a:t>
            </a:r>
            <a:endParaRPr lang="en-US" sz="2800" smtClean="0"/>
          </a:p>
          <a:p>
            <a:pPr lvl="1" algn="just">
              <a:lnSpc>
                <a:spcPct val="120000"/>
              </a:lnSpc>
              <a:spcAft>
                <a:spcPts val="600"/>
              </a:spcAft>
            </a:pPr>
            <a:r>
              <a:rPr lang="en-US" sz="2400" smtClean="0"/>
              <a:t>T</a:t>
            </a:r>
            <a:r>
              <a:rPr lang="tr-TR" sz="2400" smtClean="0"/>
              <a:t>est samples</a:t>
            </a:r>
            <a:r>
              <a:rPr lang="en-US" sz="2400" smtClean="0"/>
              <a:t> are </a:t>
            </a:r>
            <a:r>
              <a:rPr lang="tr-TR" sz="2400" smtClean="0"/>
              <a:t>not </a:t>
            </a:r>
            <a:r>
              <a:rPr lang="tr-TR" sz="2400" dirty="0" err="1" smtClean="0"/>
              <a:t>previously</a:t>
            </a:r>
            <a:r>
              <a:rPr lang="tr-TR" sz="2400" dirty="0" smtClean="0"/>
              <a:t> </a:t>
            </a:r>
            <a:r>
              <a:rPr lang="tr-TR" sz="2400" dirty="0" err="1" smtClean="0"/>
              <a:t>input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err="1" smtClean="0"/>
              <a:t>the</a:t>
            </a:r>
            <a:r>
              <a:rPr lang="tr-TR" sz="2400" smtClean="0"/>
              <a:t> classifier</a:t>
            </a:r>
            <a:r>
              <a:rPr lang="en-US" sz="2400" smtClean="0"/>
              <a:t>.</a:t>
            </a:r>
            <a:endParaRPr lang="en-US" sz="2400" dirty="0"/>
          </a:p>
          <a:p>
            <a:pPr lvl="1" algn="just">
              <a:lnSpc>
                <a:spcPct val="120000"/>
              </a:lnSpc>
              <a:spcAft>
                <a:spcPts val="600"/>
              </a:spcAft>
            </a:pPr>
            <a:r>
              <a:rPr lang="en-US" sz="2400" smtClean="0"/>
              <a:t>Thus </a:t>
            </a:r>
            <a:r>
              <a:rPr lang="tr-TR" sz="2400" smtClean="0"/>
              <a:t>the </a:t>
            </a:r>
            <a:r>
              <a:rPr lang="tr-TR" sz="2400" dirty="0" err="1" smtClean="0"/>
              <a:t>accuracy</a:t>
            </a:r>
            <a:r>
              <a:rPr lang="tr-TR" sz="2400" dirty="0" smtClean="0"/>
              <a:t> </a:t>
            </a:r>
            <a:r>
              <a:rPr lang="tr-TR" sz="2400" dirty="0"/>
              <a:t>of </a:t>
            </a:r>
            <a:r>
              <a:rPr lang="tr-TR" sz="2400" err="1"/>
              <a:t>the</a:t>
            </a:r>
            <a:r>
              <a:rPr lang="tr-TR" sz="2400"/>
              <a:t> </a:t>
            </a:r>
            <a:r>
              <a:rPr lang="tr-TR" sz="2400" smtClean="0"/>
              <a:t>model</a:t>
            </a:r>
            <a:r>
              <a:rPr lang="en-US" sz="2400" smtClean="0"/>
              <a:t> is evaluated</a:t>
            </a:r>
            <a:r>
              <a:rPr lang="tr-TR" sz="2400" smtClean="0"/>
              <a:t>.</a:t>
            </a:r>
            <a:endParaRPr lang="tr-TR" sz="2400" dirty="0" smtClean="0"/>
          </a:p>
          <a:p>
            <a:pPr lvl="1" algn="just">
              <a:lnSpc>
                <a:spcPct val="120000"/>
              </a:lnSpc>
              <a:spcAft>
                <a:spcPts val="600"/>
              </a:spcAft>
            </a:pPr>
            <a:r>
              <a:rPr lang="tr-TR" sz="2400" dirty="0" err="1" smtClean="0"/>
              <a:t>Performance</a:t>
            </a:r>
            <a:r>
              <a:rPr lang="tr-TR" sz="2400" dirty="0" smtClean="0"/>
              <a:t> </a:t>
            </a:r>
            <a:r>
              <a:rPr lang="tr-TR" sz="2400" dirty="0" err="1" smtClean="0"/>
              <a:t>criterion</a:t>
            </a:r>
            <a:r>
              <a:rPr lang="tr-TR" sz="2400" dirty="0" smtClean="0"/>
              <a:t> is </a:t>
            </a:r>
            <a:r>
              <a:rPr lang="tr-TR" sz="2400" dirty="0" err="1" smtClean="0"/>
              <a:t>the</a:t>
            </a:r>
            <a:r>
              <a:rPr lang="tr-TR" sz="2400" dirty="0" smtClean="0"/>
              <a:t> rate of </a:t>
            </a:r>
            <a:r>
              <a:rPr lang="tr-TR" sz="2400" dirty="0" err="1" smtClean="0"/>
              <a:t>similarity</a:t>
            </a:r>
            <a:r>
              <a:rPr lang="tr-TR" sz="2400" dirty="0" smtClean="0"/>
              <a:t> </a:t>
            </a:r>
            <a:r>
              <a:rPr lang="tr-TR" sz="2400" dirty="0" err="1" smtClean="0"/>
              <a:t>between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estimated</a:t>
            </a:r>
            <a:r>
              <a:rPr lang="tr-TR" sz="2400" dirty="0" smtClean="0"/>
              <a:t> </a:t>
            </a:r>
            <a:r>
              <a:rPr lang="tr-TR" sz="2400" dirty="0" err="1" smtClean="0"/>
              <a:t>labels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real</a:t>
            </a:r>
            <a:r>
              <a:rPr lang="tr-TR" sz="2400" dirty="0" smtClean="0"/>
              <a:t> </a:t>
            </a:r>
            <a:r>
              <a:rPr lang="tr-TR" sz="2400" dirty="0" err="1" smtClean="0"/>
              <a:t>labels</a:t>
            </a:r>
            <a:r>
              <a:rPr lang="tr-TR" sz="2400" dirty="0" smtClean="0"/>
              <a:t> of </a:t>
            </a:r>
            <a:r>
              <a:rPr lang="tr-TR" sz="2400" dirty="0" err="1" smtClean="0"/>
              <a:t>the</a:t>
            </a:r>
            <a:r>
              <a:rPr lang="tr-TR" sz="2400" dirty="0" smtClean="0"/>
              <a:t> test </a:t>
            </a:r>
            <a:r>
              <a:rPr lang="tr-TR" sz="2400" dirty="0" err="1" smtClean="0"/>
              <a:t>samples</a:t>
            </a:r>
            <a:r>
              <a:rPr lang="tr-TR" sz="2400" dirty="0" smtClean="0"/>
              <a:t>.</a:t>
            </a:r>
          </a:p>
          <a:p>
            <a:pPr>
              <a:lnSpc>
                <a:spcPct val="120000"/>
              </a:lnSpc>
            </a:pPr>
            <a:endParaRPr lang="tr-TR" dirty="0"/>
          </a:p>
        </p:txBody>
      </p:sp>
      <p:sp>
        <p:nvSpPr>
          <p:cNvPr id="4" name="Yuvarlatılmış Dikdörtgen 3"/>
          <p:cNvSpPr/>
          <p:nvPr/>
        </p:nvSpPr>
        <p:spPr>
          <a:xfrm>
            <a:off x="2736147" y="5373216"/>
            <a:ext cx="12961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>
                <a:solidFill>
                  <a:schemeClr val="tx1"/>
                </a:solidFill>
              </a:rPr>
              <a:t>Classifier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Düz Ok Bağlayıcısı 5"/>
          <p:cNvCxnSpPr>
            <a:endCxn id="4" idx="1"/>
          </p:cNvCxnSpPr>
          <p:nvPr/>
        </p:nvCxnSpPr>
        <p:spPr>
          <a:xfrm>
            <a:off x="1584019" y="5661248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1223979" y="5282142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Training data</a:t>
            </a:r>
            <a:endParaRPr lang="en-US" dirty="0"/>
          </a:p>
        </p:txBody>
      </p:sp>
      <p:cxnSp>
        <p:nvCxnSpPr>
          <p:cNvPr id="8" name="Düz Ok Bağlayıcısı 7"/>
          <p:cNvCxnSpPr/>
          <p:nvPr/>
        </p:nvCxnSpPr>
        <p:spPr>
          <a:xfrm>
            <a:off x="3982842" y="5661248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4162003" y="529191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Model</a:t>
            </a:r>
            <a:endParaRPr lang="en-US" dirty="0"/>
          </a:p>
        </p:txBody>
      </p:sp>
      <p:sp>
        <p:nvSpPr>
          <p:cNvPr id="10" name="Yuvarlatılmış Dikdörtgen 9"/>
          <p:cNvSpPr/>
          <p:nvPr/>
        </p:nvSpPr>
        <p:spPr>
          <a:xfrm>
            <a:off x="5134970" y="5373216"/>
            <a:ext cx="12961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Düz Ok Bağlayıcısı 10"/>
          <p:cNvCxnSpPr>
            <a:endCxn id="10" idx="0"/>
          </p:cNvCxnSpPr>
          <p:nvPr/>
        </p:nvCxnSpPr>
        <p:spPr>
          <a:xfrm>
            <a:off x="5783042" y="479715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5783042" y="4896237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Test data</a:t>
            </a:r>
            <a:endParaRPr lang="en-US" dirty="0"/>
          </a:p>
        </p:txBody>
      </p:sp>
      <p:cxnSp>
        <p:nvCxnSpPr>
          <p:cNvPr id="17" name="Düz Ok Bağlayıcısı 16"/>
          <p:cNvCxnSpPr>
            <a:stCxn id="10" idx="3"/>
          </p:cNvCxnSpPr>
          <p:nvPr/>
        </p:nvCxnSpPr>
        <p:spPr>
          <a:xfrm>
            <a:off x="6431114" y="5661248"/>
            <a:ext cx="87789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Metin kutusu 17"/>
          <p:cNvSpPr txBox="1"/>
          <p:nvPr/>
        </p:nvSpPr>
        <p:spPr>
          <a:xfrm>
            <a:off x="7309005" y="5457034"/>
            <a:ext cx="93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8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96622</TotalTime>
  <Words>1649</Words>
  <Application>Microsoft Office PowerPoint</Application>
  <PresentationFormat>Ekran Gösterisi (4:3)</PresentationFormat>
  <Paragraphs>411</Paragraphs>
  <Slides>47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Times New Roman</vt:lpstr>
      <vt:lpstr>Ofis Teması</vt:lpstr>
      <vt:lpstr>BMB3015  ARTIFICIAL INTELLIGENCE</vt:lpstr>
      <vt:lpstr>Learning Methods Overview</vt:lpstr>
      <vt:lpstr>Classification versus Regression</vt:lpstr>
      <vt:lpstr>Clustering</vt:lpstr>
      <vt:lpstr>Data Digitization</vt:lpstr>
      <vt:lpstr>Classification Example</vt:lpstr>
      <vt:lpstr>Classification Example</vt:lpstr>
      <vt:lpstr>Classification Example</vt:lpstr>
      <vt:lpstr>Classification Example</vt:lpstr>
      <vt:lpstr>Inductive Learning</vt:lpstr>
      <vt:lpstr>Inductive Learning</vt:lpstr>
      <vt:lpstr>Inductive Learning</vt:lpstr>
      <vt:lpstr>Inductive Learning</vt:lpstr>
      <vt:lpstr>Inductive Learning</vt:lpstr>
      <vt:lpstr>Inductive Learning</vt:lpstr>
      <vt:lpstr>Inductive Learning</vt:lpstr>
      <vt:lpstr>Hypothesis</vt:lpstr>
      <vt:lpstr>Regression Algorithms</vt:lpstr>
      <vt:lpstr>Single-Variable Linear Regression</vt:lpstr>
      <vt:lpstr>Multi-Variable Linear Regression</vt:lpstr>
      <vt:lpstr>Linear Regression: Cost Function</vt:lpstr>
      <vt:lpstr>How to Estimate the Parameters θ?</vt:lpstr>
      <vt:lpstr>Derivative of the Cost Function</vt:lpstr>
      <vt:lpstr>Derivative of the Cost Function</vt:lpstr>
      <vt:lpstr>Gradient Descent</vt:lpstr>
      <vt:lpstr>Learning Rate α</vt:lpstr>
      <vt:lpstr>Assignment of α Value </vt:lpstr>
      <vt:lpstr> θ Values Initialization </vt:lpstr>
      <vt:lpstr>Stochastic Gradient Descent</vt:lpstr>
      <vt:lpstr>Feature Normalization </vt:lpstr>
      <vt:lpstr>Normal Equation Solution</vt:lpstr>
      <vt:lpstr>Normal Equation Solution:  Pros and Cons</vt:lpstr>
      <vt:lpstr>Classification Algorithms</vt:lpstr>
      <vt:lpstr>Logistic Regression</vt:lpstr>
      <vt:lpstr>Logistic Regression</vt:lpstr>
      <vt:lpstr>Logistic Regression</vt:lpstr>
      <vt:lpstr>Linear Decision Boundary</vt:lpstr>
      <vt:lpstr>Non-linear Decision Boundary</vt:lpstr>
      <vt:lpstr>Complex Decision Boundary</vt:lpstr>
      <vt:lpstr>Logistic Regression: Cost Function</vt:lpstr>
      <vt:lpstr>Logistic Regression: Cost Function</vt:lpstr>
      <vt:lpstr>Logistic Regression: Cost Function</vt:lpstr>
      <vt:lpstr>Optimizing θ</vt:lpstr>
      <vt:lpstr>Other Optimization Algorithms</vt:lpstr>
      <vt:lpstr>fminunc</vt:lpstr>
      <vt:lpstr>Multi-Class Classification</vt:lpstr>
      <vt:lpstr>Multi-Class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BMB5116  ARTIFICIAL INTELLIGENCE THEORY</dc:title>
  <dc:creator>cnr</dc:creator>
  <cp:lastModifiedBy>Ceydanur Öztürk</cp:lastModifiedBy>
  <cp:revision>554</cp:revision>
  <dcterms:created xsi:type="dcterms:W3CDTF">2017-11-22T10:17:48Z</dcterms:created>
  <dcterms:modified xsi:type="dcterms:W3CDTF">2024-12-19T18:08:14Z</dcterms:modified>
</cp:coreProperties>
</file>